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3"/>
  </p:notesMasterIdLst>
  <p:handoutMasterIdLst>
    <p:handoutMasterId r:id="rId34"/>
  </p:handoutMasterIdLst>
  <p:sldIdLst>
    <p:sldId id="258" r:id="rId5"/>
    <p:sldId id="577" r:id="rId6"/>
    <p:sldId id="547" r:id="rId7"/>
    <p:sldId id="550" r:id="rId8"/>
    <p:sldId id="553" r:id="rId9"/>
    <p:sldId id="572" r:id="rId10"/>
    <p:sldId id="574" r:id="rId11"/>
    <p:sldId id="552" r:id="rId12"/>
    <p:sldId id="558" r:id="rId13"/>
    <p:sldId id="571" r:id="rId14"/>
    <p:sldId id="575" r:id="rId15"/>
    <p:sldId id="570" r:id="rId16"/>
    <p:sldId id="555" r:id="rId17"/>
    <p:sldId id="556" r:id="rId18"/>
    <p:sldId id="557" r:id="rId19"/>
    <p:sldId id="559" r:id="rId20"/>
    <p:sldId id="560" r:id="rId21"/>
    <p:sldId id="562" r:id="rId22"/>
    <p:sldId id="563" r:id="rId23"/>
    <p:sldId id="564" r:id="rId24"/>
    <p:sldId id="565" r:id="rId25"/>
    <p:sldId id="567" r:id="rId26"/>
    <p:sldId id="566" r:id="rId27"/>
    <p:sldId id="578" r:id="rId28"/>
    <p:sldId id="568" r:id="rId29"/>
    <p:sldId id="576" r:id="rId30"/>
    <p:sldId id="569" r:id="rId31"/>
    <p:sldId id="55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53D63-8B37-4C7F-8A29-757514F4D28D}" v="2" dt="2021-06-01T09:45:44.559"/>
    <p1510:client id="{21C64396-1D0E-4C75-81C3-A8E6E34A0DE5}" v="2" dt="2022-05-31T17:45:44.133"/>
    <p1510:client id="{43D77463-8BDC-41E0-9C87-3AB30D8AAB81}" v="5" dt="2022-05-31T13:33:24.022"/>
    <p1510:client id="{555870F5-91CB-4B1B-B777-C4530EA5621E}" v="4" dt="2021-05-20T06:21:09.931"/>
    <p1510:client id="{94876217-B7F9-75C3-B809-C88957DB52D7}" v="12" dt="2022-05-21T19:27:49.501"/>
    <p1510:client id="{B256F548-795D-45A8-A2E2-5CFB63427D92}" v="2" dt="2021-06-22T12:13:31.605"/>
    <p1510:client id="{CE051684-92C9-4484-85F0-2E8F9D98DCD8}" v="3" dt="2021-06-24T06:03:11.297"/>
    <p1510:client id="{E446298C-1419-48D2-B133-3CCFDCBD4BDE}" v="4" dt="2022-05-23T00:10:55.546"/>
    <p1510:client id="{FEF96181-6BFC-47D6-B893-C5BD4EC4EA94}" v="1" dt="2021-05-29T12:09:05.88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828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2/27/2025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2/27/2025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180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23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410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68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314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09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49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05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77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66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596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56E745-E731-42F7-BC46-83DD513FC98F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D39DC3-63B4-4244-BF74-8EAAE4E24B93}"/>
              </a:ext>
            </a:extLst>
          </p:cNvPr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52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655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479" y="4817524"/>
            <a:ext cx="6879366" cy="1463040"/>
          </a:xfrm>
        </p:spPr>
        <p:txBody>
          <a:bodyPr/>
          <a:lstStyle/>
          <a:p>
            <a:r>
              <a:rPr lang="en-US" dirty="0" smtClean="0"/>
              <a:t>Rozhodovacie a Optimaliza</a:t>
            </a:r>
            <a:r>
              <a:rPr lang="sk-SK" dirty="0" smtClean="0"/>
              <a:t>čné problémy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281" y="5454493"/>
            <a:ext cx="4846320" cy="540734"/>
          </a:xfrm>
        </p:spPr>
        <p:txBody>
          <a:bodyPr>
            <a:normAutofit/>
          </a:bodyPr>
          <a:lstStyle/>
          <a:p>
            <a:r>
              <a:rPr lang="sk-SK" dirty="0" smtClean="0"/>
              <a:t>Marián Mach</a:t>
            </a:r>
            <a:endParaRPr lang="sk-SK" dirty="0"/>
          </a:p>
          <a:p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Pohyb v priestore kandidátov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33754" y="1867301"/>
            <a:ext cx="10352932" cy="444205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Pohyb od kandidáta ku kandidátovi – </a:t>
            </a:r>
            <a:r>
              <a:rPr lang="sk-SK" dirty="0" smtClean="0">
                <a:solidFill>
                  <a:srgbClr val="0070C0"/>
                </a:solidFill>
              </a:rPr>
              <a:t>trajektória</a:t>
            </a:r>
            <a:r>
              <a:rPr lang="sk-SK" dirty="0" smtClean="0"/>
              <a:t> v priestore kandidátov</a:t>
            </a:r>
          </a:p>
          <a:p>
            <a:pPr lvl="1"/>
            <a:r>
              <a:rPr lang="sk-SK" sz="2000" dirty="0" smtClean="0"/>
              <a:t>Nie je to systematický prechod všetkými kandidátmi (</a:t>
            </a:r>
            <a:r>
              <a:rPr lang="sk-SK" sz="2000" dirty="0" err="1" smtClean="0"/>
              <a:t>brute</a:t>
            </a:r>
            <a:r>
              <a:rPr lang="sk-SK" sz="2000" dirty="0" smtClean="0"/>
              <a:t> </a:t>
            </a:r>
            <a:r>
              <a:rPr lang="sk-SK" sz="2000" dirty="0" err="1" smtClean="0"/>
              <a:t>force</a:t>
            </a:r>
            <a:r>
              <a:rPr lang="sk-SK" sz="2000" dirty="0" smtClean="0"/>
              <a:t>)</a:t>
            </a:r>
          </a:p>
          <a:p>
            <a:r>
              <a:rPr lang="sk-SK" dirty="0" smtClean="0"/>
              <a:t>Algoritmy:</a:t>
            </a:r>
          </a:p>
          <a:p>
            <a:pPr lvl="1"/>
            <a:r>
              <a:rPr lang="sk-SK" sz="2000" dirty="0" smtClean="0"/>
              <a:t>Individuálne – iba jedna trajektória</a:t>
            </a:r>
          </a:p>
          <a:p>
            <a:pPr lvl="1"/>
            <a:r>
              <a:rPr lang="sk-SK" sz="2000" dirty="0" smtClean="0"/>
              <a:t>Populačné – viacej trajektórií vytváraných paralelne</a:t>
            </a:r>
          </a:p>
          <a:p>
            <a:pPr lvl="2"/>
            <a:r>
              <a:rPr lang="sk-SK" sz="1800" dirty="0" smtClean="0"/>
              <a:t>Trajektórie generované synchrónne</a:t>
            </a:r>
          </a:p>
          <a:p>
            <a:pPr lvl="2"/>
            <a:r>
              <a:rPr lang="sk-SK" sz="1800" dirty="0" smtClean="0"/>
              <a:t>Trajektórie generované asynchrónne (rôzne rýchlosti predlžovania)</a:t>
            </a:r>
          </a:p>
          <a:p>
            <a:r>
              <a:rPr lang="sk-SK" dirty="0" smtClean="0"/>
              <a:t>Tvorba trajektórie</a:t>
            </a:r>
          </a:p>
          <a:p>
            <a:pPr lvl="1"/>
            <a:r>
              <a:rPr lang="sk-SK" sz="2000" dirty="0" smtClean="0"/>
              <a:t>Začína zvyčajne v náhodne zvolenom kandidátovi</a:t>
            </a:r>
          </a:p>
          <a:p>
            <a:pPr lvl="1"/>
            <a:r>
              <a:rPr lang="sk-SK" sz="2000" dirty="0" smtClean="0"/>
              <a:t>Pohyb k susednému kandidátovi zmenou aktuálneho kandidáta</a:t>
            </a:r>
          </a:p>
          <a:p>
            <a:pPr lvl="1"/>
            <a:r>
              <a:rPr lang="sk-SK" sz="2000" dirty="0" smtClean="0"/>
              <a:t>Preskúmanie susedných kandidátov v blízkom okolí aktuálneho kandidáta</a:t>
            </a:r>
          </a:p>
          <a:p>
            <a:pPr lvl="1"/>
            <a:r>
              <a:rPr lang="sk-SK" sz="2000" dirty="0" smtClean="0"/>
              <a:t>Výber jedného kandidáta z okolia na základe preferencie</a:t>
            </a:r>
          </a:p>
          <a:p>
            <a:pPr lvl="1"/>
            <a:r>
              <a:rPr lang="sk-SK" sz="2000" dirty="0" smtClean="0"/>
              <a:t>Výber nasledovného (zmena aktuálneho kandidáta) môže byť deterministický alebo </a:t>
            </a:r>
            <a:r>
              <a:rPr lang="sk-SK" sz="2000" dirty="0" err="1" smtClean="0"/>
              <a:t>stochastický</a:t>
            </a:r>
            <a:r>
              <a:rPr lang="sk-SK" sz="2000" dirty="0" smtClean="0"/>
              <a:t> 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0" name="Skupina 89"/>
          <p:cNvGrpSpPr/>
          <p:nvPr/>
        </p:nvGrpSpPr>
        <p:grpSpPr>
          <a:xfrm>
            <a:off x="7695398" y="2358190"/>
            <a:ext cx="4018546" cy="3191830"/>
            <a:chOff x="6819499" y="2945331"/>
            <a:chExt cx="4018546" cy="3191830"/>
          </a:xfrm>
        </p:grpSpPr>
        <p:sp>
          <p:nvSpPr>
            <p:cNvPr id="8" name="Obdĺžnik 7"/>
            <p:cNvSpPr/>
            <p:nvPr/>
          </p:nvSpPr>
          <p:spPr>
            <a:xfrm>
              <a:off x="7333848" y="2945331"/>
              <a:ext cx="3504197" cy="27149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6819499" y="4448676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/>
                <a:t>A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8919789" y="5675496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/>
                <a:t>A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1" name="Obdĺžnik 10"/>
            <p:cNvSpPr/>
            <p:nvPr/>
          </p:nvSpPr>
          <p:spPr>
            <a:xfrm>
              <a:off x="8834989" y="524115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8438749" y="524496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ĺžnik 12"/>
            <p:cNvSpPr/>
            <p:nvPr/>
          </p:nvSpPr>
          <p:spPr>
            <a:xfrm>
              <a:off x="8031079" y="524877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7600549" y="525258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ĺžnik 14"/>
            <p:cNvSpPr/>
            <p:nvPr/>
          </p:nvSpPr>
          <p:spPr>
            <a:xfrm>
              <a:off x="8838799" y="485634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dĺžnik 15"/>
            <p:cNvSpPr/>
            <p:nvPr/>
          </p:nvSpPr>
          <p:spPr>
            <a:xfrm>
              <a:off x="8442559" y="486015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8034889" y="486396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bdĺžnik 17"/>
            <p:cNvSpPr/>
            <p:nvPr/>
          </p:nvSpPr>
          <p:spPr>
            <a:xfrm>
              <a:off x="7604359" y="486777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bdĺžnik 18"/>
            <p:cNvSpPr/>
            <p:nvPr/>
          </p:nvSpPr>
          <p:spPr>
            <a:xfrm>
              <a:off x="8842609" y="443724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bdĺžnik 19"/>
            <p:cNvSpPr/>
            <p:nvPr/>
          </p:nvSpPr>
          <p:spPr>
            <a:xfrm>
              <a:off x="8446369" y="444105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8038699" y="444486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7608169" y="444867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8846419" y="401814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8450179" y="402195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bdĺžnik 24"/>
            <p:cNvSpPr/>
            <p:nvPr/>
          </p:nvSpPr>
          <p:spPr>
            <a:xfrm>
              <a:off x="8042509" y="402576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bdĺžnik 25"/>
            <p:cNvSpPr/>
            <p:nvPr/>
          </p:nvSpPr>
          <p:spPr>
            <a:xfrm>
              <a:off x="7611979" y="402957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bdĺžnik 27"/>
            <p:cNvSpPr/>
            <p:nvPr/>
          </p:nvSpPr>
          <p:spPr>
            <a:xfrm>
              <a:off x="8850634" y="359827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bdĺžnik 28"/>
            <p:cNvSpPr/>
            <p:nvPr/>
          </p:nvSpPr>
          <p:spPr>
            <a:xfrm>
              <a:off x="8454394" y="360208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bdĺžnik 29"/>
            <p:cNvSpPr/>
            <p:nvPr/>
          </p:nvSpPr>
          <p:spPr>
            <a:xfrm>
              <a:off x="8046724" y="360589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bdĺžnik 30"/>
            <p:cNvSpPr/>
            <p:nvPr/>
          </p:nvSpPr>
          <p:spPr>
            <a:xfrm>
              <a:off x="7616194" y="360970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bdĺžnik 31"/>
            <p:cNvSpPr/>
            <p:nvPr/>
          </p:nvSpPr>
          <p:spPr>
            <a:xfrm>
              <a:off x="8854444" y="317917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bdĺžnik 32"/>
            <p:cNvSpPr/>
            <p:nvPr/>
          </p:nvSpPr>
          <p:spPr>
            <a:xfrm>
              <a:off x="8458204" y="318298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bdĺžnik 33"/>
            <p:cNvSpPr/>
            <p:nvPr/>
          </p:nvSpPr>
          <p:spPr>
            <a:xfrm>
              <a:off x="8050534" y="318679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bdĺžnik 34"/>
            <p:cNvSpPr/>
            <p:nvPr/>
          </p:nvSpPr>
          <p:spPr>
            <a:xfrm>
              <a:off x="7620004" y="319060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bdĺžnik 35"/>
            <p:cNvSpPr/>
            <p:nvPr/>
          </p:nvSpPr>
          <p:spPr>
            <a:xfrm>
              <a:off x="9641889" y="524918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bdĺžnik 36"/>
            <p:cNvSpPr/>
            <p:nvPr/>
          </p:nvSpPr>
          <p:spPr>
            <a:xfrm>
              <a:off x="9245649" y="525299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dĺžnik 37"/>
            <p:cNvSpPr/>
            <p:nvPr/>
          </p:nvSpPr>
          <p:spPr>
            <a:xfrm>
              <a:off x="9645699" y="486437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bdĺžnik 38"/>
            <p:cNvSpPr/>
            <p:nvPr/>
          </p:nvSpPr>
          <p:spPr>
            <a:xfrm>
              <a:off x="9249459" y="486818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bdĺžnik 39"/>
            <p:cNvSpPr/>
            <p:nvPr/>
          </p:nvSpPr>
          <p:spPr>
            <a:xfrm>
              <a:off x="9649509" y="444527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bdĺžnik 40"/>
            <p:cNvSpPr/>
            <p:nvPr/>
          </p:nvSpPr>
          <p:spPr>
            <a:xfrm>
              <a:off x="9253269" y="444908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bdĺžnik 41"/>
            <p:cNvSpPr/>
            <p:nvPr/>
          </p:nvSpPr>
          <p:spPr>
            <a:xfrm>
              <a:off x="9653319" y="402617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bdĺžnik 42"/>
            <p:cNvSpPr/>
            <p:nvPr/>
          </p:nvSpPr>
          <p:spPr>
            <a:xfrm>
              <a:off x="9257079" y="402998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bdĺžnik 43"/>
            <p:cNvSpPr/>
            <p:nvPr/>
          </p:nvSpPr>
          <p:spPr>
            <a:xfrm>
              <a:off x="9657534" y="360629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bdĺžnik 44"/>
            <p:cNvSpPr/>
            <p:nvPr/>
          </p:nvSpPr>
          <p:spPr>
            <a:xfrm>
              <a:off x="9261294" y="361010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bdĺžnik 45"/>
            <p:cNvSpPr/>
            <p:nvPr/>
          </p:nvSpPr>
          <p:spPr>
            <a:xfrm>
              <a:off x="9661344" y="318719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bdĺžnik 46"/>
            <p:cNvSpPr/>
            <p:nvPr/>
          </p:nvSpPr>
          <p:spPr>
            <a:xfrm>
              <a:off x="9265104" y="319100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bdĺžnik 47"/>
            <p:cNvSpPr/>
            <p:nvPr/>
          </p:nvSpPr>
          <p:spPr>
            <a:xfrm>
              <a:off x="10458414" y="525720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bdĺžnik 48"/>
            <p:cNvSpPr/>
            <p:nvPr/>
          </p:nvSpPr>
          <p:spPr>
            <a:xfrm>
              <a:off x="10062174" y="526101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bdĺžnik 49"/>
            <p:cNvSpPr/>
            <p:nvPr/>
          </p:nvSpPr>
          <p:spPr>
            <a:xfrm>
              <a:off x="10462224" y="487239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bdĺžnik 50"/>
            <p:cNvSpPr/>
            <p:nvPr/>
          </p:nvSpPr>
          <p:spPr>
            <a:xfrm>
              <a:off x="10065984" y="487620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bdĺžnik 51"/>
            <p:cNvSpPr/>
            <p:nvPr/>
          </p:nvSpPr>
          <p:spPr>
            <a:xfrm>
              <a:off x="10466034" y="445329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bdĺžnik 52"/>
            <p:cNvSpPr/>
            <p:nvPr/>
          </p:nvSpPr>
          <p:spPr>
            <a:xfrm>
              <a:off x="10069794" y="445710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bdĺžnik 53"/>
            <p:cNvSpPr/>
            <p:nvPr/>
          </p:nvSpPr>
          <p:spPr>
            <a:xfrm>
              <a:off x="10469844" y="403419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bdĺžnik 54"/>
            <p:cNvSpPr/>
            <p:nvPr/>
          </p:nvSpPr>
          <p:spPr>
            <a:xfrm>
              <a:off x="10073604" y="4038006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bdĺžnik 55"/>
            <p:cNvSpPr/>
            <p:nvPr/>
          </p:nvSpPr>
          <p:spPr>
            <a:xfrm>
              <a:off x="10474059" y="361432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bdĺžnik 56"/>
            <p:cNvSpPr/>
            <p:nvPr/>
          </p:nvSpPr>
          <p:spPr>
            <a:xfrm>
              <a:off x="10077819" y="361813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bdĺžnik 57"/>
            <p:cNvSpPr/>
            <p:nvPr/>
          </p:nvSpPr>
          <p:spPr>
            <a:xfrm>
              <a:off x="10477869" y="319522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bdĺžnik 58"/>
            <p:cNvSpPr/>
            <p:nvPr/>
          </p:nvSpPr>
          <p:spPr>
            <a:xfrm>
              <a:off x="10081629" y="3199031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Rovná spojovacia šípka 64"/>
            <p:cNvCxnSpPr>
              <a:stCxn id="39" idx="0"/>
              <a:endCxn id="40" idx="1"/>
            </p:cNvCxnSpPr>
            <p:nvPr/>
          </p:nvCxnSpPr>
          <p:spPr>
            <a:xfrm rot="5400000" flipH="1" flipV="1">
              <a:off x="9312324" y="4530997"/>
              <a:ext cx="348615" cy="32575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ovná spojovacia šípka 68"/>
            <p:cNvCxnSpPr>
              <a:stCxn id="40" idx="0"/>
              <a:endCxn id="43" idx="2"/>
            </p:cNvCxnSpPr>
            <p:nvPr/>
          </p:nvCxnSpPr>
          <p:spPr>
            <a:xfrm rot="16200000" flipV="1">
              <a:off x="9394239" y="4115706"/>
              <a:ext cx="266700" cy="39243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ovná spojovacia šípka 70"/>
            <p:cNvCxnSpPr>
              <a:stCxn id="43" idx="3"/>
              <a:endCxn id="42" idx="1"/>
            </p:cNvCxnSpPr>
            <p:nvPr/>
          </p:nvCxnSpPr>
          <p:spPr>
            <a:xfrm flipV="1">
              <a:off x="9405669" y="4100466"/>
              <a:ext cx="247650" cy="381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ovacia šípka 72"/>
            <p:cNvCxnSpPr>
              <a:stCxn id="42" idx="0"/>
              <a:endCxn id="57" idx="2"/>
            </p:cNvCxnSpPr>
            <p:nvPr/>
          </p:nvCxnSpPr>
          <p:spPr>
            <a:xfrm rot="5400000" flipH="1" flipV="1">
              <a:off x="9810139" y="3684196"/>
              <a:ext cx="259450" cy="4245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ovacia šípka 74"/>
            <p:cNvCxnSpPr>
              <a:stCxn id="30" idx="2"/>
              <a:endCxn id="24" idx="1"/>
            </p:cNvCxnSpPr>
            <p:nvPr/>
          </p:nvCxnSpPr>
          <p:spPr>
            <a:xfrm rot="16200000" flipH="1">
              <a:off x="8114714" y="3760786"/>
              <a:ext cx="341770" cy="32916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ovná spojovacia šípka 76"/>
            <p:cNvCxnSpPr>
              <a:stCxn id="24" idx="3"/>
              <a:endCxn id="23" idx="1"/>
            </p:cNvCxnSpPr>
            <p:nvPr/>
          </p:nvCxnSpPr>
          <p:spPr>
            <a:xfrm flipV="1">
              <a:off x="8598769" y="4092441"/>
              <a:ext cx="247650" cy="381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ovná spojovacia šípka 78"/>
            <p:cNvCxnSpPr>
              <a:stCxn id="23" idx="0"/>
              <a:endCxn id="28" idx="2"/>
            </p:cNvCxnSpPr>
            <p:nvPr/>
          </p:nvCxnSpPr>
          <p:spPr>
            <a:xfrm rot="5400000" flipH="1" flipV="1">
              <a:off x="8787179" y="3880397"/>
              <a:ext cx="271285" cy="421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ovná spojovacia šípka 80"/>
            <p:cNvCxnSpPr>
              <a:stCxn id="28" idx="0"/>
              <a:endCxn id="47" idx="1"/>
            </p:cNvCxnSpPr>
            <p:nvPr/>
          </p:nvCxnSpPr>
          <p:spPr>
            <a:xfrm rot="5400000" flipH="1" flipV="1">
              <a:off x="8928531" y="3261699"/>
              <a:ext cx="332970" cy="340175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ovná spojovacia šípka 82"/>
            <p:cNvCxnSpPr>
              <a:stCxn id="47" idx="3"/>
              <a:endCxn id="46" idx="1"/>
            </p:cNvCxnSpPr>
            <p:nvPr/>
          </p:nvCxnSpPr>
          <p:spPr>
            <a:xfrm flipV="1">
              <a:off x="9413694" y="3261491"/>
              <a:ext cx="247650" cy="381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ovacia šípka 84"/>
            <p:cNvCxnSpPr>
              <a:stCxn id="11" idx="0"/>
              <a:endCxn id="16" idx="2"/>
            </p:cNvCxnSpPr>
            <p:nvPr/>
          </p:nvCxnSpPr>
          <p:spPr>
            <a:xfrm rot="16200000" flipV="1">
              <a:off x="8596864" y="4928736"/>
              <a:ext cx="232410" cy="39243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ovná spojovacia šípka 86"/>
            <p:cNvCxnSpPr>
              <a:stCxn id="16" idx="0"/>
              <a:endCxn id="20" idx="2"/>
            </p:cNvCxnSpPr>
            <p:nvPr/>
          </p:nvCxnSpPr>
          <p:spPr>
            <a:xfrm rot="5400000" flipH="1" flipV="1">
              <a:off x="8383504" y="4722996"/>
              <a:ext cx="270510" cy="381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ovacia šípka 88"/>
            <p:cNvCxnSpPr>
              <a:stCxn id="20" idx="1"/>
              <a:endCxn id="21" idx="3"/>
            </p:cNvCxnSpPr>
            <p:nvPr/>
          </p:nvCxnSpPr>
          <p:spPr>
            <a:xfrm rot="10800000" flipV="1">
              <a:off x="8187289" y="4515351"/>
              <a:ext cx="259080" cy="381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sahu 9" descr="hc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5864" y="1750159"/>
            <a:ext cx="7356082" cy="462112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horolezecký </a:t>
            </a:r>
            <a:r>
              <a:rPr lang="sk-SK" dirty="0" err="1" smtClean="0"/>
              <a:t>prehľadávací</a:t>
            </a:r>
            <a:r>
              <a:rPr lang="sk-SK" dirty="0" smtClean="0"/>
              <a:t> algoritmus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721290" y="1905802"/>
            <a:ext cx="4688107" cy="4403558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Vytváranie jednej trajektórie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sk-SK" sz="2600" dirty="0" smtClean="0"/>
              <a:t>Vlastnosti algoritmu</a:t>
            </a:r>
          </a:p>
          <a:p>
            <a:pPr marL="548640" lvl="1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sk-SK" sz="2400" dirty="0" smtClean="0"/>
              <a:t>Náhodný štart</a:t>
            </a:r>
          </a:p>
          <a:p>
            <a:pPr marL="548640" lvl="1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sk-SK" sz="2400" dirty="0" smtClean="0"/>
              <a:t>Deterministický výber kroku (najlepší kandidát v blízkom okolí)</a:t>
            </a:r>
          </a:p>
          <a:p>
            <a:pPr marL="548640" lvl="1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sk-SK" sz="2400" dirty="0" smtClean="0"/>
              <a:t>Predlžovanie trajektórie pokiaľ sa dá (koniec v lokálnom maxime)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/>
              <a:defRPr/>
            </a:pP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sk-SK" sz="2000" dirty="0" smtClean="0"/>
              <a:t>Príklad vpravo:</a:t>
            </a:r>
          </a:p>
          <a:p>
            <a:pPr marL="548640" lvl="1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sk-SK" sz="2000" dirty="0" smtClean="0"/>
              <a:t>jednorozmerný priestor kandidátov (vodorovná os)</a:t>
            </a:r>
          </a:p>
          <a:p>
            <a:pPr marL="548640" lvl="1" indent="-18288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sk-SK" sz="2000" dirty="0" smtClean="0"/>
              <a:t>kvalita kandidátov vyjadrená numericky (zvislá os)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Prírodne inšpirované algoritmy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Spôsob pohybu v priestore kandidátov imituje nejaký prírodný proces</a:t>
            </a:r>
          </a:p>
          <a:p>
            <a:r>
              <a:rPr lang="sk-SK" dirty="0" smtClean="0"/>
              <a:t>Možné imitované procesy:</a:t>
            </a:r>
          </a:p>
          <a:p>
            <a:pPr lvl="1"/>
            <a:r>
              <a:rPr lang="sk-SK" dirty="0" smtClean="0"/>
              <a:t>Biologický</a:t>
            </a:r>
          </a:p>
          <a:p>
            <a:pPr lvl="1"/>
            <a:r>
              <a:rPr lang="sk-SK" dirty="0" smtClean="0"/>
              <a:t>Evolučný</a:t>
            </a:r>
          </a:p>
          <a:p>
            <a:pPr lvl="1"/>
            <a:r>
              <a:rPr lang="sk-SK" dirty="0" smtClean="0"/>
              <a:t>Fyzikálny</a:t>
            </a:r>
          </a:p>
          <a:p>
            <a:pPr lvl="1"/>
            <a:r>
              <a:rPr lang="sk-SK" dirty="0" smtClean="0"/>
              <a:t>Chemický</a:t>
            </a:r>
          </a:p>
          <a:p>
            <a:pPr lvl="1"/>
            <a:r>
              <a:rPr lang="sk-SK" dirty="0" smtClean="0"/>
              <a:t>Sociálny</a:t>
            </a:r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Obrázok 6" descr="wo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13" y="4789711"/>
            <a:ext cx="4514850" cy="1590675"/>
          </a:xfrm>
          <a:prstGeom prst="rect">
            <a:avLst/>
          </a:prstGeom>
        </p:spPr>
      </p:pic>
      <p:pic>
        <p:nvPicPr>
          <p:cNvPr id="9" name="Obrázok 8" descr="gw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37" y="3539788"/>
            <a:ext cx="3348288" cy="2761984"/>
          </a:xfrm>
          <a:prstGeom prst="rect">
            <a:avLst/>
          </a:prstGeom>
        </p:spPr>
      </p:pic>
      <p:pic>
        <p:nvPicPr>
          <p:cNvPr id="10" name="Obrázok 9" descr="fa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730" y="2781141"/>
            <a:ext cx="2082540" cy="1853968"/>
          </a:xfrm>
          <a:prstGeom prst="rect">
            <a:avLst/>
          </a:prstGeom>
        </p:spPr>
      </p:pic>
      <p:sp>
        <p:nvSpPr>
          <p:cNvPr id="11" name="Zástupný symbol obsahu 2"/>
          <p:cNvSpPr txBox="1">
            <a:spLocks/>
          </p:cNvSpPr>
          <p:nvPr/>
        </p:nvSpPr>
        <p:spPr>
          <a:xfrm>
            <a:off x="10783882" y="5094171"/>
            <a:ext cx="1228423" cy="87349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Grey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6855184" y="2801755"/>
            <a:ext cx="2365809" cy="4804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Firefly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756183" y="4944979"/>
            <a:ext cx="1629276" cy="873493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Whale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</a:t>
            </a:r>
            <a:r>
              <a:rPr lang="sk-SK" sz="2400" dirty="0" smtClean="0">
                <a:solidFill>
                  <a:srgbClr val="00B050"/>
                </a:solidFill>
              </a:rPr>
              <a:t> </a:t>
            </a:r>
            <a:r>
              <a:rPr lang="sk-SK" sz="2400" dirty="0" err="1" smtClean="0">
                <a:solidFill>
                  <a:srgbClr val="00B050"/>
                </a:solidFill>
              </a:rPr>
              <a:t>algorithm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073800" cy="1499616"/>
          </a:xfrm>
        </p:spPr>
        <p:txBody>
          <a:bodyPr/>
          <a:lstStyle/>
          <a:p>
            <a:r>
              <a:rPr lang="sk-SK" dirty="0" smtClean="0"/>
              <a:t>Heuristické optimalizačné procesy </a:t>
            </a:r>
            <a:br>
              <a:rPr lang="sk-SK" dirty="0" smtClean="0"/>
            </a:br>
            <a:r>
              <a:rPr lang="sk-SK" dirty="0" smtClean="0"/>
              <a:t>(2.rok ZS) 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1024128" y="2079057"/>
            <a:ext cx="10035299" cy="4230303"/>
          </a:xfrm>
        </p:spPr>
        <p:txBody>
          <a:bodyPr>
            <a:noAutofit/>
          </a:bodyPr>
          <a:lstStyle/>
          <a:p>
            <a:r>
              <a:rPr lang="en-US" sz="1600" dirty="0" smtClean="0"/>
              <a:t>- </a:t>
            </a:r>
            <a:r>
              <a:rPr lang="sk-SK" sz="1600" dirty="0" smtClean="0"/>
              <a:t>Rozhodovacia a optimalizačná úloha, vybrané kanonické typy úloh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err="1" smtClean="0"/>
              <a:t>Perturbačný</a:t>
            </a:r>
            <a:r>
              <a:rPr lang="sk-SK" sz="1600" dirty="0" smtClean="0"/>
              <a:t> a konštrukčný prístup, konštrukčné heuristiky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Systematické prehľadávanie, </a:t>
            </a:r>
            <a:r>
              <a:rPr lang="sk-SK" sz="1600" dirty="0" err="1" smtClean="0"/>
              <a:t>orezávacie</a:t>
            </a:r>
            <a:r>
              <a:rPr lang="sk-SK" sz="1600" dirty="0" smtClean="0"/>
              <a:t> heuristiky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Lokálne prehľadávanie, stratégie prehľadávania, </a:t>
            </a:r>
            <a:r>
              <a:rPr lang="sk-SK" sz="1600" dirty="0" err="1" smtClean="0"/>
              <a:t>gradientové</a:t>
            </a:r>
            <a:r>
              <a:rPr lang="sk-SK" sz="1600" dirty="0" smtClean="0"/>
              <a:t> metódy.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Únik z lokálneho extrému (variabilné, </a:t>
            </a:r>
            <a:r>
              <a:rPr lang="sk-SK" sz="1600" dirty="0" err="1" smtClean="0"/>
              <a:t>stochastické</a:t>
            </a:r>
            <a:r>
              <a:rPr lang="sk-SK" sz="1600" dirty="0" smtClean="0"/>
              <a:t> a dynamické lokálne hľadanie)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Prehľadávanie s pamäťou, zakázané hľadanie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Hybridné </a:t>
            </a:r>
            <a:r>
              <a:rPr lang="sk-SK" sz="1600" dirty="0" err="1" smtClean="0"/>
              <a:t>prehľadávacie</a:t>
            </a:r>
            <a:r>
              <a:rPr lang="sk-SK" sz="1600" dirty="0" smtClean="0"/>
              <a:t> algoritmy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Algoritmy pre </a:t>
            </a:r>
            <a:r>
              <a:rPr lang="sk-SK" sz="1600" dirty="0" err="1" smtClean="0"/>
              <a:t>estimáciu</a:t>
            </a:r>
            <a:r>
              <a:rPr lang="sk-SK" sz="1600" dirty="0" smtClean="0"/>
              <a:t> distribúcie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Evolučne orientované algoritmy (simulované žíhanie, genetický algoritmus)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Biologicky orientované algoritmy (mravčie kolóny, PSO algoritmus, včelie algoritmy, bakteriálne algoritmy)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Aproximačné triedy a </a:t>
            </a:r>
            <a:r>
              <a:rPr lang="sk-SK" sz="1600" dirty="0" err="1" smtClean="0"/>
              <a:t>randomizované</a:t>
            </a:r>
            <a:r>
              <a:rPr lang="sk-SK" sz="1600" dirty="0" smtClean="0"/>
              <a:t> algoritmy. Výpočtová zložitosť, základné </a:t>
            </a:r>
            <a:r>
              <a:rPr lang="sk-SK" sz="1600" dirty="0" err="1" smtClean="0"/>
              <a:t>zložitostné</a:t>
            </a:r>
            <a:r>
              <a:rPr lang="sk-SK" sz="1600" dirty="0" smtClean="0"/>
              <a:t> triedy.</a:t>
            </a:r>
          </a:p>
          <a:p>
            <a:endParaRPr lang="sk-SK" sz="1600" dirty="0" smtClean="0"/>
          </a:p>
          <a:p>
            <a:endParaRPr lang="en-US" sz="1600" dirty="0"/>
          </a:p>
        </p:txBody>
      </p:sp>
      <p:pic>
        <p:nvPicPr>
          <p:cNvPr id="8" name="Obrázok 7" descr="logo_kku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1104" y="477220"/>
            <a:ext cx="3012707" cy="104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Výroková logika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b="1" dirty="0" smtClean="0"/>
              <a:t>Syntax</a:t>
            </a:r>
            <a:r>
              <a:rPr lang="sk-SK" sz="2400" dirty="0" smtClean="0"/>
              <a:t> = tvorba (zložených) logických viet</a:t>
            </a:r>
          </a:p>
          <a:p>
            <a:pPr lvl="1">
              <a:defRPr/>
            </a:pPr>
            <a:r>
              <a:rPr lang="sk-SK" sz="2000" dirty="0" smtClean="0"/>
              <a:t>Konštanty  </a:t>
            </a:r>
            <a:r>
              <a:rPr lang="en-US" sz="2000" dirty="0" smtClean="0"/>
              <a:t>(TRUE, FALSE) </a:t>
            </a:r>
            <a:endParaRPr lang="sk-SK" sz="2000" dirty="0" smtClean="0"/>
          </a:p>
          <a:p>
            <a:pPr lvl="1">
              <a:defRPr/>
            </a:pPr>
            <a:r>
              <a:rPr lang="sk-SK" sz="2000" dirty="0" smtClean="0"/>
              <a:t>Symboly</a:t>
            </a:r>
          </a:p>
          <a:p>
            <a:pPr lvl="1">
              <a:defRPr/>
            </a:pPr>
            <a:r>
              <a:rPr lang="sk-SK" sz="2000" dirty="0" smtClean="0"/>
              <a:t>Operátory </a:t>
            </a:r>
            <a:r>
              <a:rPr lang="en-US" sz="2000" dirty="0" smtClean="0"/>
              <a:t>(¬, </a:t>
            </a:r>
            <a:r>
              <a:rPr lang="el-GR" sz="2000" dirty="0" smtClean="0"/>
              <a:t>Λ</a:t>
            </a:r>
            <a:r>
              <a:rPr lang="en-US" sz="2000" dirty="0" smtClean="0"/>
              <a:t>, V, →, ↔, …)</a:t>
            </a:r>
            <a:endParaRPr lang="sk-SK" dirty="0" smtClean="0"/>
          </a:p>
          <a:p>
            <a:r>
              <a:rPr lang="sk-SK" sz="2400" b="1" dirty="0" smtClean="0"/>
              <a:t>Sémantika</a:t>
            </a:r>
            <a:r>
              <a:rPr lang="sk-SK" sz="2400" dirty="0" smtClean="0"/>
              <a:t> = pravdivosť logických viet</a:t>
            </a:r>
          </a:p>
          <a:p>
            <a:pPr lvl="1">
              <a:defRPr/>
            </a:pPr>
            <a:r>
              <a:rPr lang="sk-SK" sz="2000" dirty="0" smtClean="0"/>
              <a:t>Konštanty – pevne dané </a:t>
            </a:r>
            <a:r>
              <a:rPr lang="en-US" sz="2000" dirty="0" smtClean="0"/>
              <a:t>(</a:t>
            </a:r>
            <a:r>
              <a:rPr lang="sk-SK" sz="2000" dirty="0" smtClean="0"/>
              <a:t>TRUE </a:t>
            </a:r>
            <a:r>
              <a:rPr lang="en-US" sz="2000" dirty="0" smtClean="0"/>
              <a:t>= </a:t>
            </a:r>
            <a:r>
              <a:rPr lang="en-US" sz="2000" dirty="0" err="1" smtClean="0"/>
              <a:t>pravda</a:t>
            </a:r>
            <a:r>
              <a:rPr lang="en-US" sz="2000" dirty="0" smtClean="0"/>
              <a:t>, FALSE = </a:t>
            </a:r>
            <a:r>
              <a:rPr lang="en-US" sz="2000" dirty="0" err="1" smtClean="0"/>
              <a:t>nepravda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lvl="1">
              <a:defRPr/>
            </a:pPr>
            <a:r>
              <a:rPr lang="sk-SK" sz="2000" dirty="0" smtClean="0"/>
              <a:t>Operátory – </a:t>
            </a:r>
            <a:r>
              <a:rPr lang="sk-SK" sz="2000" dirty="0" err="1" smtClean="0"/>
              <a:t>pravdivostné</a:t>
            </a:r>
            <a:r>
              <a:rPr lang="sk-SK" sz="2000" dirty="0" smtClean="0"/>
              <a:t> tabuľky</a:t>
            </a:r>
          </a:p>
          <a:p>
            <a:pPr lvl="1">
              <a:defRPr/>
            </a:pPr>
            <a:r>
              <a:rPr lang="sk-SK" sz="2000" dirty="0" smtClean="0"/>
              <a:t>Symboly – priradenie je potrebné nájsť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None/>
              <a:defRPr/>
            </a:pPr>
            <a:r>
              <a:rPr lang="sk-SK" sz="2400" b="1" dirty="0" smtClean="0"/>
              <a:t>Úloha splniteľnosti </a:t>
            </a:r>
            <a:r>
              <a:rPr lang="sk-SK" sz="2400" dirty="0" smtClean="0"/>
              <a:t>= hľadanie takej interpretácie symbolov, aby logický model bol </a:t>
            </a:r>
            <a:r>
              <a:rPr lang="sk-SK" sz="2400" dirty="0" smtClean="0"/>
              <a:t>pravdivý (na to sa používajú </a:t>
            </a:r>
            <a:r>
              <a:rPr lang="sk-SK" sz="2400" dirty="0" smtClean="0">
                <a:solidFill>
                  <a:srgbClr val="0070C0"/>
                </a:solidFill>
              </a:rPr>
              <a:t>logické </a:t>
            </a:r>
            <a:r>
              <a:rPr lang="sk-SK" sz="2400" dirty="0" err="1" smtClean="0">
                <a:solidFill>
                  <a:srgbClr val="0070C0"/>
                </a:solidFill>
              </a:rPr>
              <a:t>solvery</a:t>
            </a:r>
            <a:r>
              <a:rPr lang="sk-SK" sz="2400" dirty="0" smtClean="0"/>
              <a:t>)</a:t>
            </a:r>
            <a:endParaRPr lang="en-US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5975481" y="2681434"/>
          <a:ext cx="6096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692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¬ 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  </a:t>
                      </a:r>
                      <a:r>
                        <a:rPr lang="el-GR" sz="1400" dirty="0" smtClean="0"/>
                        <a:t>Λ</a:t>
                      </a:r>
                      <a:r>
                        <a:rPr lang="en-US" sz="1400" dirty="0" smtClean="0"/>
                        <a:t> Y</a:t>
                      </a:r>
                      <a:endParaRPr lang="en-US" sz="1400" dirty="0"/>
                    </a:p>
                  </a:txBody>
                  <a:tcPr/>
                </a:tc>
              </a:tr>
              <a:tr h="2692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</a:tr>
              <a:tr h="2692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</a:tr>
              <a:tr h="2692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</a:tr>
              <a:tr h="2692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FALSE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TRUE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Riešenie úloh výrokovou logikou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2286000"/>
            <a:ext cx="10285556" cy="402336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Sudoku</a:t>
            </a:r>
            <a:r>
              <a:rPr lang="sk-SK" sz="2400" dirty="0" smtClean="0"/>
              <a:t> – logický model</a:t>
            </a:r>
          </a:p>
          <a:p>
            <a:pPr lvl="1"/>
            <a:r>
              <a:rPr lang="sk-SK" sz="2200" dirty="0" smtClean="0"/>
              <a:t>Premenné:  </a:t>
            </a:r>
            <a:r>
              <a:rPr lang="sk-SK" sz="2200" dirty="0" err="1" smtClean="0">
                <a:solidFill>
                  <a:srgbClr val="00B050"/>
                </a:solidFill>
              </a:rPr>
              <a:t>X</a:t>
            </a:r>
            <a:r>
              <a:rPr lang="sk-SK" sz="2200" baseline="-25000" dirty="0" err="1" smtClean="0">
                <a:solidFill>
                  <a:srgbClr val="00B050"/>
                </a:solidFill>
              </a:rPr>
              <a:t>riadok,stĺpec,cifra</a:t>
            </a:r>
            <a:r>
              <a:rPr lang="sk-SK" sz="2200" baseline="-25000" dirty="0" smtClean="0"/>
              <a:t> </a:t>
            </a:r>
            <a:r>
              <a:rPr lang="sk-SK" sz="2200" dirty="0" smtClean="0"/>
              <a:t>(</a:t>
            </a:r>
            <a:r>
              <a:rPr lang="sk-SK" sz="2200" dirty="0" smtClean="0">
                <a:solidFill>
                  <a:srgbClr val="00B050"/>
                </a:solidFill>
              </a:rPr>
              <a:t>X</a:t>
            </a:r>
            <a:r>
              <a:rPr lang="sk-SK" sz="2200" baseline="-25000" dirty="0" smtClean="0">
                <a:solidFill>
                  <a:srgbClr val="00B050"/>
                </a:solidFill>
              </a:rPr>
              <a:t>1,1,1</a:t>
            </a:r>
            <a:r>
              <a:rPr lang="sk-SK" sz="2200" dirty="0" smtClean="0"/>
              <a:t> až </a:t>
            </a:r>
            <a:r>
              <a:rPr lang="sk-SK" sz="2200" dirty="0" smtClean="0">
                <a:solidFill>
                  <a:srgbClr val="00B050"/>
                </a:solidFill>
              </a:rPr>
              <a:t>X</a:t>
            </a:r>
            <a:r>
              <a:rPr lang="sk-SK" sz="2200" baseline="-25000" dirty="0" smtClean="0">
                <a:solidFill>
                  <a:srgbClr val="00B050"/>
                </a:solidFill>
              </a:rPr>
              <a:t>9,9,9</a:t>
            </a:r>
            <a:r>
              <a:rPr lang="sk-SK" sz="2200" dirty="0" smtClean="0"/>
              <a:t> – 729 premenných)</a:t>
            </a:r>
          </a:p>
          <a:p>
            <a:pPr lvl="1"/>
            <a:r>
              <a:rPr lang="sk-SK" sz="2200" dirty="0" smtClean="0"/>
              <a:t>Ohraničenia:</a:t>
            </a:r>
          </a:p>
          <a:p>
            <a:pPr lvl="2"/>
            <a:r>
              <a:rPr lang="sk-SK" sz="2000" dirty="0" smtClean="0"/>
              <a:t>V každom poličku práve jedna cifra</a:t>
            </a:r>
          </a:p>
          <a:p>
            <a:pPr lvl="3"/>
            <a:r>
              <a:rPr lang="sk-SK" sz="2000" dirty="0" smtClean="0"/>
              <a:t>Pre každý riadok </a:t>
            </a:r>
            <a:r>
              <a:rPr lang="sk-SK" sz="2000" i="1" dirty="0" smtClean="0"/>
              <a:t>r</a:t>
            </a:r>
            <a:r>
              <a:rPr lang="sk-SK" sz="2000" dirty="0" smtClean="0"/>
              <a:t> a stĺpec </a:t>
            </a:r>
            <a:r>
              <a:rPr lang="sk-SK" sz="2000" i="1" dirty="0" smtClean="0"/>
              <a:t>s</a:t>
            </a:r>
            <a:r>
              <a:rPr lang="sk-SK" sz="2000" dirty="0" smtClean="0"/>
              <a:t> (každé políčko) platí: </a:t>
            </a:r>
            <a:r>
              <a:rPr lang="en-US" sz="2000" dirty="0" smtClean="0"/>
              <a:t>  </a:t>
            </a:r>
            <a:r>
              <a:rPr lang="sk-SK" sz="2000" dirty="0" smtClean="0"/>
              <a:t>=1(X</a:t>
            </a:r>
            <a:r>
              <a:rPr lang="sk-SK" sz="2000" baseline="-25000" dirty="0" smtClean="0"/>
              <a:t>r,s,1</a:t>
            </a:r>
            <a:r>
              <a:rPr lang="sk-SK" sz="2000" dirty="0" smtClean="0"/>
              <a:t>,</a:t>
            </a:r>
            <a:r>
              <a:rPr lang="en-US" sz="2000" dirty="0" smtClean="0"/>
              <a:t> </a:t>
            </a:r>
            <a:r>
              <a:rPr lang="sk-SK" sz="2000" dirty="0" smtClean="0"/>
              <a:t>...,</a:t>
            </a:r>
            <a:r>
              <a:rPr lang="en-US" sz="2000" dirty="0" smtClean="0"/>
              <a:t> </a:t>
            </a:r>
            <a:r>
              <a:rPr lang="sk-SK" sz="2000" dirty="0" smtClean="0"/>
              <a:t>X</a:t>
            </a:r>
            <a:r>
              <a:rPr lang="sk-SK" sz="2000" baseline="-25000" dirty="0" smtClean="0"/>
              <a:t>r,s,9</a:t>
            </a:r>
            <a:r>
              <a:rPr lang="sk-SK" sz="2000" dirty="0" smtClean="0"/>
              <a:t>)</a:t>
            </a:r>
          </a:p>
          <a:p>
            <a:pPr lvl="3"/>
            <a:r>
              <a:rPr lang="sk-SK" sz="2000" dirty="0" smtClean="0">
                <a:solidFill>
                  <a:srgbClr val="00B050"/>
                </a:solidFill>
              </a:rPr>
              <a:t>(X</a:t>
            </a:r>
            <a:r>
              <a:rPr lang="sk-SK" sz="2000" baseline="-25000" dirty="0" smtClean="0">
                <a:solidFill>
                  <a:srgbClr val="00B050"/>
                </a:solidFill>
              </a:rPr>
              <a:t>r,s,1</a:t>
            </a:r>
            <a:r>
              <a:rPr lang="sk-SK" sz="2000" dirty="0" smtClean="0">
                <a:solidFill>
                  <a:srgbClr val="00B050"/>
                </a:solidFill>
              </a:rPr>
              <a:t> v ... v X</a:t>
            </a:r>
            <a:r>
              <a:rPr lang="sk-SK" sz="2000" baseline="-25000" dirty="0" smtClean="0">
                <a:solidFill>
                  <a:srgbClr val="00B050"/>
                </a:solidFill>
              </a:rPr>
              <a:t>r,s,9</a:t>
            </a:r>
            <a:r>
              <a:rPr lang="sk-SK" sz="2000" dirty="0" smtClean="0">
                <a:solidFill>
                  <a:srgbClr val="00B050"/>
                </a:solidFill>
              </a:rPr>
              <a:t>)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smtClean="0">
                <a:solidFill>
                  <a:srgbClr val="00B050"/>
                </a:solidFill>
              </a:rPr>
              <a:t>r,s,1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r,s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sk-SK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smtClean="0">
                <a:solidFill>
                  <a:srgbClr val="00B050"/>
                </a:solidFill>
              </a:rPr>
              <a:t>r,s,1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r,s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3</a:t>
            </a:r>
            <a:r>
              <a:rPr lang="sk-SK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smtClean="0">
                <a:solidFill>
                  <a:srgbClr val="00B050"/>
                </a:solidFill>
              </a:rPr>
              <a:t>r,s,1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r,s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4</a:t>
            </a:r>
            <a:r>
              <a:rPr lang="sk-SK" sz="2000" dirty="0" smtClean="0">
                <a:solidFill>
                  <a:srgbClr val="00B050"/>
                </a:solidFill>
              </a:rPr>
              <a:t>)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…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r,s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8</a:t>
            </a:r>
            <a:r>
              <a:rPr lang="sk-SK" sz="2000" baseline="-25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r,s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9</a:t>
            </a:r>
            <a:r>
              <a:rPr lang="sk-SK" sz="2000" dirty="0" smtClean="0">
                <a:solidFill>
                  <a:srgbClr val="00B050"/>
                </a:solidFill>
              </a:rPr>
              <a:t>)</a:t>
            </a:r>
          </a:p>
          <a:p>
            <a:pPr lvl="2"/>
            <a:r>
              <a:rPr lang="sk-SK" sz="2000" dirty="0" smtClean="0"/>
              <a:t>V každom štvorci každá cifra práve raz</a:t>
            </a:r>
          </a:p>
          <a:p>
            <a:pPr lvl="2"/>
            <a:r>
              <a:rPr lang="sk-SK" sz="2000" dirty="0" smtClean="0"/>
              <a:t>V každom stĺpci každá cifra práve raz</a:t>
            </a:r>
          </a:p>
          <a:p>
            <a:pPr lvl="2"/>
            <a:r>
              <a:rPr lang="sk-SK" sz="2000" dirty="0" smtClean="0"/>
              <a:t>V každom </a:t>
            </a:r>
            <a:r>
              <a:rPr lang="en-US" sz="2000" dirty="0" err="1" smtClean="0"/>
              <a:t>riadku</a:t>
            </a:r>
            <a:r>
              <a:rPr lang="sk-SK" sz="2000" dirty="0" smtClean="0"/>
              <a:t> každá cifra práve raz</a:t>
            </a:r>
            <a:endParaRPr lang="en-US" sz="2000" dirty="0" smtClean="0"/>
          </a:p>
          <a:p>
            <a:pPr lvl="3"/>
            <a:r>
              <a:rPr lang="sk-SK" sz="2000" dirty="0" smtClean="0"/>
              <a:t>Pre každý riadok </a:t>
            </a:r>
            <a:r>
              <a:rPr lang="sk-SK" sz="2000" i="1" dirty="0" smtClean="0"/>
              <a:t>r</a:t>
            </a:r>
            <a:r>
              <a:rPr lang="sk-SK" sz="2000" dirty="0" smtClean="0"/>
              <a:t> a </a:t>
            </a:r>
            <a:r>
              <a:rPr lang="en-US" sz="2000" dirty="0" err="1" smtClean="0"/>
              <a:t>cifru</a:t>
            </a:r>
            <a:r>
              <a:rPr lang="sk-SK" sz="2000" dirty="0" smtClean="0"/>
              <a:t> </a:t>
            </a:r>
            <a:r>
              <a:rPr lang="en-US" sz="2000" i="1" dirty="0" smtClean="0"/>
              <a:t>c</a:t>
            </a:r>
            <a:r>
              <a:rPr lang="sk-SK" sz="2000" dirty="0" smtClean="0"/>
              <a:t> platí: </a:t>
            </a:r>
            <a:r>
              <a:rPr lang="en-US" sz="2000" dirty="0" smtClean="0"/>
              <a:t>  </a:t>
            </a:r>
            <a:r>
              <a:rPr lang="sk-SK" sz="2000" dirty="0" smtClean="0"/>
              <a:t>=1(</a:t>
            </a:r>
            <a:r>
              <a:rPr lang="sk-SK" sz="2000" dirty="0" err="1" smtClean="0"/>
              <a:t>X</a:t>
            </a:r>
            <a:r>
              <a:rPr lang="sk-SK" sz="2000" baseline="-25000" dirty="0" err="1" smtClean="0"/>
              <a:t>r</a:t>
            </a:r>
            <a:r>
              <a:rPr lang="sk-SK" sz="2000" baseline="-25000" dirty="0" smtClean="0"/>
              <a:t>,</a:t>
            </a:r>
            <a:r>
              <a:rPr lang="en-US" sz="2000" baseline="-25000" dirty="0" smtClean="0"/>
              <a:t>1</a:t>
            </a:r>
            <a:r>
              <a:rPr lang="sk-SK" sz="2000" baseline="-25000" dirty="0" smtClean="0"/>
              <a:t>,</a:t>
            </a:r>
            <a:r>
              <a:rPr lang="en-US" sz="2000" baseline="-25000" dirty="0" smtClean="0"/>
              <a:t>c</a:t>
            </a:r>
            <a:r>
              <a:rPr lang="sk-SK" sz="2000" dirty="0" smtClean="0"/>
              <a:t>,</a:t>
            </a:r>
            <a:r>
              <a:rPr lang="en-US" sz="2000" dirty="0" smtClean="0"/>
              <a:t> </a:t>
            </a:r>
            <a:r>
              <a:rPr lang="sk-SK" sz="2000" dirty="0" smtClean="0"/>
              <a:t>...,</a:t>
            </a:r>
            <a:r>
              <a:rPr lang="en-US" sz="2000" dirty="0" smtClean="0"/>
              <a:t> </a:t>
            </a:r>
            <a:r>
              <a:rPr lang="sk-SK" sz="2000" dirty="0" err="1" smtClean="0"/>
              <a:t>X</a:t>
            </a:r>
            <a:r>
              <a:rPr lang="sk-SK" sz="2000" baseline="-25000" dirty="0" err="1" smtClean="0"/>
              <a:t>r</a:t>
            </a:r>
            <a:r>
              <a:rPr lang="sk-SK" sz="2000" baseline="-25000" dirty="0" smtClean="0"/>
              <a:t>,</a:t>
            </a:r>
            <a:r>
              <a:rPr lang="en-US" sz="2000" baseline="-25000" dirty="0" smtClean="0"/>
              <a:t>,9,c</a:t>
            </a:r>
            <a:r>
              <a:rPr lang="sk-SK" sz="2000" dirty="0" smtClean="0"/>
              <a:t>)</a:t>
            </a:r>
          </a:p>
          <a:p>
            <a:pPr lvl="3"/>
            <a:r>
              <a:rPr lang="sk-SK" sz="2000" dirty="0" smtClean="0">
                <a:solidFill>
                  <a:srgbClr val="00B050"/>
                </a:solidFill>
              </a:rPr>
              <a:t>(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1,c</a:t>
            </a:r>
            <a:r>
              <a:rPr lang="sk-SK" sz="2000" dirty="0" smtClean="0">
                <a:solidFill>
                  <a:srgbClr val="00B050"/>
                </a:solidFill>
              </a:rPr>
              <a:t> v ... v 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9,c</a:t>
            </a:r>
            <a:r>
              <a:rPr lang="sk-SK" sz="2000" dirty="0" smtClean="0">
                <a:solidFill>
                  <a:srgbClr val="00B050"/>
                </a:solidFill>
              </a:rPr>
              <a:t>)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1,c</a:t>
            </a:r>
            <a:r>
              <a:rPr lang="sk-SK" sz="2000" baseline="-25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2,c</a:t>
            </a:r>
            <a:r>
              <a:rPr lang="sk-SK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1,c</a:t>
            </a:r>
            <a:r>
              <a:rPr lang="sk-SK" sz="2000" baseline="-25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3,c</a:t>
            </a:r>
            <a:r>
              <a:rPr lang="sk-SK" sz="2000" dirty="0" smtClean="0">
                <a:solidFill>
                  <a:srgbClr val="00B050"/>
                </a:solidFill>
              </a:rPr>
              <a:t>)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1,c</a:t>
            </a:r>
            <a:r>
              <a:rPr lang="sk-SK" sz="2000" baseline="-25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4,c</a:t>
            </a:r>
            <a:r>
              <a:rPr lang="sk-SK" sz="2000" dirty="0" smtClean="0">
                <a:solidFill>
                  <a:srgbClr val="00B050"/>
                </a:solidFill>
              </a:rPr>
              <a:t>)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sk-SK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… </a:t>
            </a:r>
            <a:r>
              <a:rPr lang="el-GR" sz="2000" dirty="0" smtClean="0">
                <a:solidFill>
                  <a:srgbClr val="00B050"/>
                </a:solidFill>
              </a:rPr>
              <a:t>Λ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(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8,c</a:t>
            </a:r>
            <a:r>
              <a:rPr lang="sk-SK" sz="2000" baseline="-25000" dirty="0" smtClean="0">
                <a:solidFill>
                  <a:srgbClr val="00B050"/>
                </a:solidFill>
              </a:rPr>
              <a:t> </a:t>
            </a:r>
            <a:r>
              <a:rPr lang="sk-SK" sz="2000" dirty="0" smtClean="0">
                <a:solidFill>
                  <a:srgbClr val="00B050"/>
                </a:solidFill>
              </a:rPr>
              <a:t>v </a:t>
            </a:r>
            <a:r>
              <a:rPr lang="en-US" sz="2000" dirty="0" smtClean="0">
                <a:solidFill>
                  <a:srgbClr val="00B050"/>
                </a:solidFill>
              </a:rPr>
              <a:t>~</a:t>
            </a:r>
            <a:r>
              <a:rPr lang="sk-SK" sz="2000" dirty="0" err="1" smtClean="0">
                <a:solidFill>
                  <a:srgbClr val="00B050"/>
                </a:solidFill>
              </a:rPr>
              <a:t>X</a:t>
            </a:r>
            <a:r>
              <a:rPr lang="sk-SK" sz="2000" baseline="-25000" dirty="0" err="1" smtClean="0">
                <a:solidFill>
                  <a:srgbClr val="00B050"/>
                </a:solidFill>
              </a:rPr>
              <a:t>r</a:t>
            </a:r>
            <a:r>
              <a:rPr lang="sk-SK" sz="2000" baseline="-25000" dirty="0" smtClean="0">
                <a:solidFill>
                  <a:srgbClr val="00B050"/>
                </a:solidFill>
              </a:rPr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9,c</a:t>
            </a:r>
            <a:r>
              <a:rPr lang="sk-SK" sz="2000" dirty="0" smtClean="0">
                <a:solidFill>
                  <a:srgbClr val="00B050"/>
                </a:solidFill>
              </a:rPr>
              <a:t>)</a:t>
            </a:r>
            <a:endParaRPr lang="en-US" sz="20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Skupina 145"/>
          <p:cNvGrpSpPr>
            <a:grpSpLocks/>
          </p:cNvGrpSpPr>
          <p:nvPr/>
        </p:nvGrpSpPr>
        <p:grpSpPr bwMode="auto">
          <a:xfrm>
            <a:off x="8701238" y="1328289"/>
            <a:ext cx="3256046" cy="2683226"/>
            <a:chOff x="1022350" y="192088"/>
            <a:chExt cx="8001000" cy="7086600"/>
          </a:xfrm>
        </p:grpSpPr>
        <p:sp>
          <p:nvSpPr>
            <p:cNvPr id="8" name="AutoShape 1"/>
            <p:cNvSpPr>
              <a:spLocks noChangeArrowheads="1"/>
            </p:cNvSpPr>
            <p:nvPr/>
          </p:nvSpPr>
          <p:spPr bwMode="auto">
            <a:xfrm>
              <a:off x="1022350" y="192088"/>
              <a:ext cx="8001000" cy="70866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1800225" y="476250"/>
              <a:ext cx="1588" cy="64801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2520950" y="476250"/>
              <a:ext cx="1588" cy="648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3238500" y="476250"/>
              <a:ext cx="1588" cy="648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959225" y="476250"/>
              <a:ext cx="1588" cy="64801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679950" y="476250"/>
              <a:ext cx="1588" cy="648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5400675" y="476250"/>
              <a:ext cx="1588" cy="648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6121400" y="476250"/>
              <a:ext cx="1588" cy="64801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6840538" y="476250"/>
              <a:ext cx="1587" cy="648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7561263" y="476250"/>
              <a:ext cx="1587" cy="64801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8280400" y="476250"/>
              <a:ext cx="1588" cy="6480175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1800225" y="476250"/>
              <a:ext cx="6480175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800225" y="1195388"/>
              <a:ext cx="6480175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800225" y="1916113"/>
              <a:ext cx="6480175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800225" y="2636838"/>
              <a:ext cx="6480175" cy="158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1800225" y="3355975"/>
              <a:ext cx="648017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800225" y="4076700"/>
              <a:ext cx="648017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1800225" y="4797425"/>
              <a:ext cx="6480175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800225" y="5518150"/>
              <a:ext cx="6480175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800225" y="6237288"/>
              <a:ext cx="6480175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1800225" y="6956425"/>
              <a:ext cx="6480175" cy="158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Obdĺžnik 53"/>
          <p:cNvSpPr/>
          <p:nvPr/>
        </p:nvSpPr>
        <p:spPr>
          <a:xfrm>
            <a:off x="7969718" y="4783757"/>
            <a:ext cx="3474720" cy="837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Kardinalitn</a:t>
            </a:r>
            <a:r>
              <a:rPr lang="sk-SK" sz="2000" dirty="0" smtClean="0"/>
              <a:t>é ohraničenia</a:t>
            </a:r>
            <a:endParaRPr lang="en-US" sz="2000" dirty="0"/>
          </a:p>
        </p:txBody>
      </p:sp>
      <p:sp>
        <p:nvSpPr>
          <p:cNvPr id="30" name="Zástupný symbol obsahu 2"/>
          <p:cNvSpPr txBox="1">
            <a:spLocks/>
          </p:cNvSpPr>
          <p:nvPr/>
        </p:nvSpPr>
        <p:spPr>
          <a:xfrm>
            <a:off x="5355827" y="1787291"/>
            <a:ext cx="3297253" cy="560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Priestor kandidátov =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en-US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81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Splniteľné modulové teórie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2011680"/>
            <a:ext cx="9720073" cy="4297680"/>
          </a:xfrm>
        </p:spPr>
        <p:txBody>
          <a:bodyPr>
            <a:normAutofit/>
          </a:bodyPr>
          <a:lstStyle/>
          <a:p>
            <a:r>
              <a:rPr lang="sk-SK" dirty="0" smtClean="0"/>
              <a:t>Výroková logika je kombinovaná s nejakou teóriou, vznikajú nové typy logík</a:t>
            </a:r>
          </a:p>
          <a:p>
            <a:pPr lvl="1">
              <a:defRPr/>
            </a:pPr>
            <a:r>
              <a:rPr lang="sk-SK" dirty="0" smtClean="0"/>
              <a:t>VL: </a:t>
            </a:r>
            <a:r>
              <a:rPr lang="sk-SK" dirty="0" smtClean="0">
                <a:solidFill>
                  <a:srgbClr val="00B050"/>
                </a:solidFill>
              </a:rPr>
              <a:t>X </a:t>
            </a:r>
            <a:r>
              <a:rPr lang="el-GR" dirty="0" smtClean="0">
                <a:solidFill>
                  <a:srgbClr val="00B050"/>
                </a:solidFill>
              </a:rPr>
              <a:t>Λ</a:t>
            </a:r>
            <a:r>
              <a:rPr lang="sk-SK" dirty="0" smtClean="0">
                <a:solidFill>
                  <a:srgbClr val="00B050"/>
                </a:solidFill>
              </a:rPr>
              <a:t> Y</a:t>
            </a:r>
            <a:r>
              <a:rPr lang="en-US" dirty="0" smtClean="0"/>
              <a:t> </a:t>
            </a:r>
            <a:r>
              <a:rPr lang="sk-SK" dirty="0" smtClean="0"/>
              <a:t>– symbolom možno priradiť hodnoty ľubovoľne </a:t>
            </a:r>
            <a:r>
              <a:rPr lang="en-US" dirty="0" smtClean="0"/>
              <a:t>(</a:t>
            </a:r>
            <a:r>
              <a:rPr lang="sk-SK" dirty="0" smtClean="0"/>
              <a:t>jediným kritériom je pravdivosť celej vety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sk-SK" dirty="0" smtClean="0"/>
              <a:t>SMT: </a:t>
            </a:r>
            <a:r>
              <a:rPr lang="sk-SK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C &lt; 28</a:t>
            </a:r>
            <a:r>
              <a:rPr lang="sk-SK" dirty="0" smtClean="0">
                <a:solidFill>
                  <a:srgbClr val="00B050"/>
                </a:solidFill>
              </a:rPr>
              <a:t>) </a:t>
            </a:r>
            <a:r>
              <a:rPr lang="el-GR" dirty="0" smtClean="0">
                <a:solidFill>
                  <a:srgbClr val="00B050"/>
                </a:solidFill>
              </a:rPr>
              <a:t>Λ</a:t>
            </a:r>
            <a:r>
              <a:rPr lang="sk-SK" dirty="0" smtClean="0">
                <a:solidFill>
                  <a:srgbClr val="00B050"/>
                </a:solidFill>
              </a:rPr>
              <a:t> (</a:t>
            </a:r>
            <a:r>
              <a:rPr lang="en-US" dirty="0" smtClean="0">
                <a:solidFill>
                  <a:srgbClr val="00B050"/>
                </a:solidFill>
              </a:rPr>
              <a:t>g(f(A),f(B))=g(f(B),f(A))</a:t>
            </a:r>
            <a:r>
              <a:rPr lang="sk-SK" dirty="0" smtClean="0">
                <a:solidFill>
                  <a:srgbClr val="00B050"/>
                </a:solidFill>
              </a:rPr>
              <a:t>)</a:t>
            </a:r>
            <a:r>
              <a:rPr lang="sk-SK" dirty="0" smtClean="0"/>
              <a:t> – „symboly“ majú štruktúru </a:t>
            </a:r>
            <a:r>
              <a:rPr lang="en-US" dirty="0" smtClean="0"/>
              <a:t>(</a:t>
            </a:r>
            <a:r>
              <a:rPr lang="sk-SK" dirty="0" smtClean="0"/>
              <a:t>atómy</a:t>
            </a:r>
            <a:r>
              <a:rPr lang="en-US" dirty="0" smtClean="0"/>
              <a:t>)</a:t>
            </a:r>
            <a:endParaRPr lang="sk-SK" dirty="0" smtClean="0"/>
          </a:p>
          <a:p>
            <a:pPr lvl="2">
              <a:defRPr/>
            </a:pPr>
            <a:r>
              <a:rPr lang="sk-SK" sz="1800" dirty="0" smtClean="0"/>
              <a:t>pravdivosť prvého atómu závisí od hodnoty premennej C</a:t>
            </a:r>
          </a:p>
          <a:p>
            <a:pPr lvl="2">
              <a:defRPr/>
            </a:pPr>
            <a:r>
              <a:rPr lang="sk-SK" sz="1800" dirty="0" smtClean="0"/>
              <a:t>pravdivosť druhého atómu závisí od rovnosti hodnôt A </a:t>
            </a:r>
            <a:r>
              <a:rPr lang="sk-SK" sz="1800" dirty="0" err="1" smtClean="0"/>
              <a:t>a</a:t>
            </a:r>
            <a:r>
              <a:rPr lang="sk-SK" sz="1800" dirty="0" smtClean="0"/>
              <a:t> B</a:t>
            </a:r>
          </a:p>
          <a:p>
            <a:pPr lvl="2">
              <a:defRPr/>
            </a:pPr>
            <a:r>
              <a:rPr lang="sk-SK" sz="1800" dirty="0" smtClean="0"/>
              <a:t>Pravdivosť atómov nemožno nastaviť ale je daná platnosťou vzťahu, ktorý reprezentujú</a:t>
            </a:r>
          </a:p>
          <a:p>
            <a:r>
              <a:rPr lang="sk-SK" dirty="0" smtClean="0"/>
              <a:t>Modulové teórie</a:t>
            </a:r>
          </a:p>
          <a:p>
            <a:pPr lvl="1"/>
            <a:r>
              <a:rPr lang="sk-SK" dirty="0" smtClean="0"/>
              <a:t>Logika rovnosti s neinterpretovanými funkciami</a:t>
            </a:r>
          </a:p>
          <a:p>
            <a:pPr lvl="2"/>
            <a:r>
              <a:rPr lang="sk-SK" sz="1800" dirty="0" smtClean="0"/>
              <a:t>= je reflexívna (</a:t>
            </a:r>
            <a:r>
              <a:rPr lang="sk-SK" sz="1800" dirty="0" err="1" smtClean="0"/>
              <a:t>x=x</a:t>
            </a:r>
            <a:r>
              <a:rPr lang="sk-SK" sz="1800" dirty="0" smtClean="0"/>
              <a:t>), komutatívna (</a:t>
            </a:r>
            <a:r>
              <a:rPr lang="en-US" sz="1800" dirty="0" err="1" smtClean="0"/>
              <a:t>ak</a:t>
            </a:r>
            <a:r>
              <a:rPr lang="en-US" sz="1800" dirty="0" smtClean="0"/>
              <a:t> </a:t>
            </a:r>
            <a:r>
              <a:rPr lang="sk-SK" sz="1800" dirty="0" err="1" smtClean="0"/>
              <a:t>x=y</a:t>
            </a:r>
            <a:r>
              <a:rPr lang="sk-SK" sz="1800" dirty="0" smtClean="0"/>
              <a:t> </a:t>
            </a:r>
            <a:r>
              <a:rPr lang="en-US" sz="1800" dirty="0" err="1" smtClean="0"/>
              <a:t>potom</a:t>
            </a:r>
            <a:r>
              <a:rPr lang="en-US" sz="1800" dirty="0" smtClean="0"/>
              <a:t> y=x</a:t>
            </a:r>
            <a:r>
              <a:rPr lang="sk-SK" sz="1800" dirty="0" smtClean="0"/>
              <a:t>)a tranzitívna</a:t>
            </a:r>
            <a:r>
              <a:rPr lang="en-US" sz="1800" dirty="0" smtClean="0"/>
              <a:t> (</a:t>
            </a:r>
            <a:r>
              <a:rPr lang="en-US" sz="1800" dirty="0" err="1" smtClean="0"/>
              <a:t>ak</a:t>
            </a:r>
            <a:r>
              <a:rPr lang="en-US" sz="1800" dirty="0" smtClean="0"/>
              <a:t> x=y a y=z </a:t>
            </a:r>
            <a:r>
              <a:rPr lang="en-US" sz="1800" dirty="0" err="1" smtClean="0"/>
              <a:t>potom</a:t>
            </a:r>
            <a:r>
              <a:rPr lang="en-US" sz="1800" dirty="0" smtClean="0"/>
              <a:t> x=z)</a:t>
            </a:r>
            <a:endParaRPr lang="sk-SK" sz="1800" dirty="0" smtClean="0"/>
          </a:p>
          <a:p>
            <a:pPr lvl="1"/>
            <a:r>
              <a:rPr lang="sk-SK" dirty="0" smtClean="0"/>
              <a:t>Lineárna aritmetika</a:t>
            </a:r>
          </a:p>
          <a:p>
            <a:pPr lvl="2"/>
            <a:r>
              <a:rPr lang="en-US" sz="1800" dirty="0" smtClean="0"/>
              <a:t>≤</a:t>
            </a:r>
            <a:r>
              <a:rPr lang="sk-SK" sz="1800" dirty="0" smtClean="0"/>
              <a:t> a </a:t>
            </a:r>
            <a:r>
              <a:rPr lang="en-US" sz="1800" dirty="0" smtClean="0"/>
              <a:t>&lt;</a:t>
            </a:r>
            <a:r>
              <a:rPr lang="sk-SK" sz="1800" dirty="0" smtClean="0"/>
              <a:t> s interpretáciou definujúcou usporiadanie na množine čísel</a:t>
            </a:r>
            <a:endParaRPr lang="en-US" sz="1800" dirty="0" smtClean="0"/>
          </a:p>
          <a:p>
            <a:pPr lvl="2"/>
            <a:r>
              <a:rPr lang="en-US" sz="1800" dirty="0" smtClean="0"/>
              <a:t>o</a:t>
            </a:r>
            <a:r>
              <a:rPr lang="sk-SK" sz="1800" dirty="0" err="1" smtClean="0"/>
              <a:t>perácie</a:t>
            </a:r>
            <a:r>
              <a:rPr lang="sk-SK" sz="1800" dirty="0" smtClean="0"/>
              <a:t> nad číslami (</a:t>
            </a:r>
            <a:r>
              <a:rPr lang="en-US" sz="1800" dirty="0" smtClean="0"/>
              <a:t>line</a:t>
            </a:r>
            <a:r>
              <a:rPr lang="sk-SK" sz="1800" dirty="0" smtClean="0"/>
              <a:t>á</a:t>
            </a:r>
            <a:r>
              <a:rPr lang="en-US" sz="1800" dirty="0" err="1" smtClean="0"/>
              <a:t>rne</a:t>
            </a:r>
            <a:r>
              <a:rPr lang="en-US" sz="1800" dirty="0" smtClean="0"/>
              <a:t> </a:t>
            </a:r>
            <a:r>
              <a:rPr lang="en-US" sz="1800" dirty="0" err="1" smtClean="0"/>
              <a:t>oper</a:t>
            </a:r>
            <a:r>
              <a:rPr lang="sk-SK" sz="1800" dirty="0" smtClean="0"/>
              <a:t>á</a:t>
            </a:r>
            <a:r>
              <a:rPr lang="en-US" sz="1800" dirty="0" err="1" smtClean="0"/>
              <a:t>cie</a:t>
            </a:r>
            <a:r>
              <a:rPr lang="en-US" sz="1800" dirty="0" smtClean="0"/>
              <a:t>: </a:t>
            </a:r>
            <a:r>
              <a:rPr lang="sk-SK" sz="1800" dirty="0" smtClean="0"/>
              <a:t>súčet, rozdiel, súčin a podiel)</a:t>
            </a:r>
            <a:endParaRPr lang="en-US" sz="1800" dirty="0" smtClean="0"/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6" y="585216"/>
            <a:ext cx="10863073" cy="1499616"/>
          </a:xfrm>
        </p:spPr>
        <p:txBody>
          <a:bodyPr/>
          <a:lstStyle/>
          <a:p>
            <a:r>
              <a:rPr lang="sk-SK" dirty="0" smtClean="0"/>
              <a:t>Riešenie úloh splniteľnými modulovými teóriami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1973179"/>
            <a:ext cx="9720073" cy="4336181"/>
          </a:xfrm>
        </p:spPr>
        <p:txBody>
          <a:bodyPr/>
          <a:lstStyle/>
          <a:p>
            <a:r>
              <a:rPr lang="sk-SK" sz="2400" dirty="0" smtClean="0"/>
              <a:t>Plánovanie trajektórie v priestore – logický model</a:t>
            </a:r>
          </a:p>
          <a:p>
            <a:pPr lvl="1">
              <a:defRPr/>
            </a:pPr>
            <a:r>
              <a:rPr lang="sk-SK" sz="2200" dirty="0" smtClean="0"/>
              <a:t>Premenné:</a:t>
            </a:r>
            <a:r>
              <a:rPr lang="en-US" sz="2200" dirty="0" smtClean="0"/>
              <a:t>    </a:t>
            </a:r>
            <a:r>
              <a:rPr lang="sk-SK" sz="2200" dirty="0" smtClean="0"/>
              <a:t> </a:t>
            </a:r>
            <a:r>
              <a:rPr lang="en-US" sz="2200" dirty="0" smtClean="0">
                <a:solidFill>
                  <a:srgbClr val="00B050"/>
                </a:solidFill>
              </a:rPr>
              <a:t>x</a:t>
            </a:r>
            <a:r>
              <a:rPr lang="sk-SK" sz="2200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dirty="0" smtClean="0">
                <a:solidFill>
                  <a:srgbClr val="00B050"/>
                </a:solidFill>
              </a:rPr>
              <a:t>, x</a:t>
            </a:r>
            <a:r>
              <a:rPr lang="sk-SK" sz="2200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dirty="0" smtClean="0">
                <a:solidFill>
                  <a:srgbClr val="00B050"/>
                </a:solidFill>
              </a:rPr>
              <a:t>, x</a:t>
            </a:r>
            <a:r>
              <a:rPr lang="sk-SK" sz="2200" baseline="-25000" dirty="0" smtClean="0">
                <a:solidFill>
                  <a:srgbClr val="00B050"/>
                </a:solidFill>
              </a:rPr>
              <a:t>3</a:t>
            </a:r>
            <a:r>
              <a:rPr lang="en-US" sz="2200" dirty="0" smtClean="0">
                <a:solidFill>
                  <a:srgbClr val="00B050"/>
                </a:solidFill>
              </a:rPr>
              <a:t>, y</a:t>
            </a:r>
            <a:r>
              <a:rPr lang="sk-SK" sz="2200" baseline="-25000" dirty="0" smtClean="0">
                <a:solidFill>
                  <a:srgbClr val="00B050"/>
                </a:solidFill>
              </a:rPr>
              <a:t>1</a:t>
            </a:r>
            <a:r>
              <a:rPr lang="en-US" sz="2200" dirty="0" smtClean="0">
                <a:solidFill>
                  <a:srgbClr val="00B050"/>
                </a:solidFill>
              </a:rPr>
              <a:t>, y</a:t>
            </a:r>
            <a:r>
              <a:rPr lang="sk-SK" sz="2200" baseline="-25000" dirty="0" smtClean="0">
                <a:solidFill>
                  <a:srgbClr val="00B050"/>
                </a:solidFill>
              </a:rPr>
              <a:t>2</a:t>
            </a:r>
            <a:r>
              <a:rPr lang="en-US" sz="2200" dirty="0" smtClean="0">
                <a:solidFill>
                  <a:srgbClr val="00B050"/>
                </a:solidFill>
              </a:rPr>
              <a:t>, y</a:t>
            </a:r>
            <a:r>
              <a:rPr lang="sk-SK" sz="2200" baseline="-25000" dirty="0" smtClean="0">
                <a:solidFill>
                  <a:srgbClr val="00B050"/>
                </a:solidFill>
              </a:rPr>
              <a:t>3</a:t>
            </a:r>
            <a:endParaRPr lang="en-US" sz="2200" baseline="-25000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sk-SK" sz="2200" dirty="0" smtClean="0"/>
              <a:t>Ohraničenia</a:t>
            </a:r>
            <a:r>
              <a:rPr lang="en-US" sz="2200" dirty="0" smtClean="0"/>
              <a:t>:</a:t>
            </a:r>
          </a:p>
          <a:p>
            <a:pPr lvl="2">
              <a:defRPr/>
            </a:pPr>
            <a:r>
              <a:rPr lang="en-US" sz="1800" dirty="0" err="1" smtClean="0"/>
              <a:t>Trajekt</a:t>
            </a:r>
            <a:r>
              <a:rPr lang="sk-SK" sz="1800" dirty="0" err="1" smtClean="0"/>
              <a:t>ória</a:t>
            </a:r>
            <a:r>
              <a:rPr lang="sk-SK" sz="1800" dirty="0" smtClean="0"/>
              <a:t> nesmie ležať mimo  priestor</a:t>
            </a:r>
          </a:p>
          <a:p>
            <a:pPr lvl="2"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B050"/>
                </a:solidFill>
              </a:rPr>
              <a:t>(</a:t>
            </a:r>
            <a:r>
              <a:rPr lang="en-US" sz="1800" dirty="0" err="1" smtClean="0">
                <a:solidFill>
                  <a:srgbClr val="00B050"/>
                </a:solidFill>
              </a:rPr>
              <a:t>x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min</a:t>
            </a:r>
            <a:r>
              <a:rPr lang="en-US" sz="1800" dirty="0" smtClean="0">
                <a:solidFill>
                  <a:srgbClr val="00B050"/>
                </a:solidFill>
              </a:rPr>
              <a:t> ≤ </a:t>
            </a:r>
            <a:r>
              <a:rPr lang="sk-SK" sz="1800" dirty="0" smtClean="0">
                <a:solidFill>
                  <a:srgbClr val="00B050"/>
                </a:solidFill>
              </a:rPr>
              <a:t>x</a:t>
            </a:r>
            <a:r>
              <a:rPr lang="sk-SK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) </a:t>
            </a:r>
            <a:r>
              <a:rPr lang="el-GR" sz="1800" dirty="0" smtClean="0">
                <a:solidFill>
                  <a:srgbClr val="00B050"/>
                </a:solidFill>
              </a:rPr>
              <a:t>Λ</a:t>
            </a:r>
            <a:r>
              <a:rPr lang="en-US" sz="1800" dirty="0" smtClean="0">
                <a:solidFill>
                  <a:srgbClr val="00B050"/>
                </a:solidFill>
              </a:rPr>
              <a:t> (x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≤ </a:t>
            </a:r>
            <a:r>
              <a:rPr lang="en-US" sz="1800" dirty="0" err="1" smtClean="0">
                <a:solidFill>
                  <a:srgbClr val="00B050"/>
                </a:solidFill>
              </a:rPr>
              <a:t>x</a:t>
            </a:r>
            <a:r>
              <a:rPr lang="en-US" sz="1800" baseline="-25000" dirty="0" err="1" smtClean="0">
                <a:solidFill>
                  <a:srgbClr val="00B050"/>
                </a:solidFill>
              </a:rPr>
              <a:t>max</a:t>
            </a:r>
            <a:r>
              <a:rPr lang="en-US" sz="1800" dirty="0" smtClean="0">
                <a:solidFill>
                  <a:srgbClr val="00B050"/>
                </a:solidFill>
              </a:rPr>
              <a:t>)</a:t>
            </a:r>
          </a:p>
          <a:p>
            <a:pPr lvl="2">
              <a:defRPr/>
            </a:pPr>
            <a:r>
              <a:rPr lang="en-US" sz="1800" dirty="0" err="1" smtClean="0"/>
              <a:t>Smer</a:t>
            </a:r>
            <a:r>
              <a:rPr lang="en-US" sz="1800" dirty="0" smtClean="0"/>
              <a:t> </a:t>
            </a:r>
            <a:r>
              <a:rPr lang="en-US" sz="1800" dirty="0" err="1" smtClean="0"/>
              <a:t>pohybu</a:t>
            </a:r>
            <a:r>
              <a:rPr lang="en-US" sz="1800" dirty="0" smtClean="0"/>
              <a:t> </a:t>
            </a:r>
            <a:r>
              <a:rPr lang="en-US" sz="1800" dirty="0" err="1" smtClean="0"/>
              <a:t>vertik</a:t>
            </a:r>
            <a:r>
              <a:rPr lang="sk-SK" sz="1800" dirty="0" err="1" smtClean="0"/>
              <a:t>álny</a:t>
            </a:r>
            <a:r>
              <a:rPr lang="sk-SK" sz="1800" dirty="0" smtClean="0"/>
              <a:t> alebo horizontálny</a:t>
            </a:r>
          </a:p>
          <a:p>
            <a:pPr lvl="2"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B050"/>
                </a:solidFill>
              </a:rPr>
              <a:t>( (</a:t>
            </a:r>
            <a:r>
              <a:rPr lang="sk-SK" sz="1800" dirty="0" smtClean="0">
                <a:solidFill>
                  <a:srgbClr val="00B050"/>
                </a:solidFill>
              </a:rPr>
              <a:t>x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= x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) </a:t>
            </a:r>
            <a:r>
              <a:rPr lang="el-GR" sz="1800" dirty="0" smtClean="0">
                <a:solidFill>
                  <a:srgbClr val="00B050"/>
                </a:solidFill>
              </a:rPr>
              <a:t>Λ </a:t>
            </a:r>
            <a:r>
              <a:rPr lang="en-US" sz="1800" dirty="0" smtClean="0">
                <a:solidFill>
                  <a:srgbClr val="00B050"/>
                </a:solidFill>
              </a:rPr>
              <a:t>¬(y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= y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) ) V</a:t>
            </a:r>
            <a:r>
              <a:rPr lang="el-GR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>
                <a:solidFill>
                  <a:srgbClr val="00B050"/>
                </a:solidFill>
              </a:rPr>
              <a:t>( ¬(</a:t>
            </a:r>
            <a:r>
              <a:rPr lang="sk-SK" sz="1800" dirty="0" smtClean="0">
                <a:solidFill>
                  <a:srgbClr val="00B050"/>
                </a:solidFill>
              </a:rPr>
              <a:t>x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= x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) </a:t>
            </a:r>
            <a:r>
              <a:rPr lang="el-GR" sz="1800" dirty="0" smtClean="0">
                <a:solidFill>
                  <a:srgbClr val="00B050"/>
                </a:solidFill>
              </a:rPr>
              <a:t>Λ</a:t>
            </a:r>
            <a:r>
              <a:rPr lang="en-US" sz="1800" dirty="0" smtClean="0">
                <a:solidFill>
                  <a:srgbClr val="00B050"/>
                </a:solidFill>
              </a:rPr>
              <a:t> (y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= y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) )</a:t>
            </a:r>
          </a:p>
          <a:p>
            <a:pPr lvl="2">
              <a:defRPr/>
            </a:pPr>
            <a:r>
              <a:rPr lang="sk-SK" sz="1800" dirty="0" smtClean="0"/>
              <a:t>Vyhýbanie sa prekážke</a:t>
            </a:r>
          </a:p>
          <a:p>
            <a:pPr lvl="2"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solidFill>
                  <a:srgbClr val="00B050"/>
                </a:solidFill>
              </a:rPr>
              <a:t>((x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≤ A) </a:t>
            </a:r>
            <a:r>
              <a:rPr lang="el-GR" sz="1800" dirty="0" smtClean="0">
                <a:solidFill>
                  <a:srgbClr val="00B050"/>
                </a:solidFill>
              </a:rPr>
              <a:t>Λ </a:t>
            </a:r>
            <a:r>
              <a:rPr lang="en-US" sz="1800" dirty="0" smtClean="0">
                <a:solidFill>
                  <a:srgbClr val="00B050"/>
                </a:solidFill>
              </a:rPr>
              <a:t>(x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 ≤ A)) V   </a:t>
            </a:r>
            <a:r>
              <a:rPr lang="en-US" sz="1800" dirty="0" smtClean="0"/>
              <a:t>&lt;- </a:t>
            </a:r>
            <a:r>
              <a:rPr lang="sk-SK" sz="1800" i="1" dirty="0" smtClean="0"/>
              <a:t>s</a:t>
            </a:r>
            <a:r>
              <a:rPr lang="en-US" sz="1800" i="1" dirty="0" err="1" smtClean="0"/>
              <a:t>egment</a:t>
            </a:r>
            <a:r>
              <a:rPr lang="en-US" sz="1800" i="1" dirty="0" smtClean="0"/>
              <a:t> </a:t>
            </a:r>
            <a:r>
              <a:rPr lang="sk-SK" sz="1800" i="1" dirty="0" smtClean="0"/>
              <a:t>vľavo od prekážky</a:t>
            </a:r>
            <a:endParaRPr lang="en-US" sz="1800" i="1" dirty="0" smtClean="0"/>
          </a:p>
          <a:p>
            <a:pPr lvl="2"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	((B ≤ x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) </a:t>
            </a:r>
            <a:r>
              <a:rPr lang="el-GR" sz="1800" dirty="0" smtClean="0">
                <a:solidFill>
                  <a:srgbClr val="00B050"/>
                </a:solidFill>
              </a:rPr>
              <a:t>Λ </a:t>
            </a:r>
            <a:r>
              <a:rPr lang="en-US" sz="1800" dirty="0" smtClean="0">
                <a:solidFill>
                  <a:srgbClr val="00B050"/>
                </a:solidFill>
              </a:rPr>
              <a:t>(B ≤ x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)) V</a:t>
            </a:r>
            <a:r>
              <a:rPr lang="sk-SK" sz="1800" dirty="0" smtClean="0">
                <a:solidFill>
                  <a:srgbClr val="00B050"/>
                </a:solidFill>
              </a:rPr>
              <a:t>   </a:t>
            </a:r>
            <a:r>
              <a:rPr lang="en-US" sz="1800" dirty="0" smtClean="0"/>
              <a:t>&lt;- </a:t>
            </a:r>
            <a:r>
              <a:rPr lang="sk-SK" sz="1800" i="1" dirty="0" smtClean="0"/>
              <a:t>s</a:t>
            </a:r>
            <a:r>
              <a:rPr lang="en-US" sz="1800" i="1" dirty="0" err="1" smtClean="0"/>
              <a:t>egment</a:t>
            </a:r>
            <a:r>
              <a:rPr lang="en-US" sz="1800" i="1" dirty="0" smtClean="0"/>
              <a:t> </a:t>
            </a:r>
            <a:r>
              <a:rPr lang="sk-SK" sz="1800" i="1" dirty="0" smtClean="0"/>
              <a:t>vpravo od prekážky</a:t>
            </a:r>
            <a:endParaRPr lang="en-US" sz="1800" i="1" dirty="0" smtClean="0">
              <a:solidFill>
                <a:srgbClr val="00B050"/>
              </a:solidFill>
            </a:endParaRPr>
          </a:p>
          <a:p>
            <a:pPr lvl="2"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	((y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 ≤ C) </a:t>
            </a:r>
            <a:r>
              <a:rPr lang="el-GR" sz="1800" dirty="0" smtClean="0">
                <a:solidFill>
                  <a:srgbClr val="00B050"/>
                </a:solidFill>
              </a:rPr>
              <a:t>Λ </a:t>
            </a:r>
            <a:r>
              <a:rPr lang="en-US" sz="1800" dirty="0" smtClean="0">
                <a:solidFill>
                  <a:srgbClr val="00B050"/>
                </a:solidFill>
              </a:rPr>
              <a:t>(y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 ≤ C)) V </a:t>
            </a:r>
            <a:r>
              <a:rPr lang="sk-SK" sz="1800" dirty="0" smtClean="0">
                <a:solidFill>
                  <a:srgbClr val="00B050"/>
                </a:solidFill>
              </a:rPr>
              <a:t>  </a:t>
            </a:r>
            <a:r>
              <a:rPr lang="en-US" sz="1800" dirty="0" smtClean="0"/>
              <a:t>&lt;- </a:t>
            </a:r>
            <a:r>
              <a:rPr lang="sk-SK" sz="1800" i="1" dirty="0" smtClean="0"/>
              <a:t>s</a:t>
            </a:r>
            <a:r>
              <a:rPr lang="en-US" sz="1800" i="1" dirty="0" err="1" smtClean="0"/>
              <a:t>egment</a:t>
            </a:r>
            <a:r>
              <a:rPr lang="en-US" sz="1800" i="1" dirty="0" smtClean="0"/>
              <a:t> </a:t>
            </a:r>
            <a:r>
              <a:rPr lang="sk-SK" sz="1800" i="1" dirty="0" smtClean="0"/>
              <a:t>pod prekážkou</a:t>
            </a:r>
            <a:endParaRPr lang="en-US" sz="1800" i="1" dirty="0" smtClean="0">
              <a:solidFill>
                <a:srgbClr val="00B050"/>
              </a:solidFill>
            </a:endParaRPr>
          </a:p>
          <a:p>
            <a:pPr lvl="2"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</a:rPr>
              <a:t>	((D ≤ y</a:t>
            </a:r>
            <a:r>
              <a:rPr lang="en-US" sz="1800" baseline="-25000" dirty="0" smtClean="0">
                <a:solidFill>
                  <a:srgbClr val="00B050"/>
                </a:solidFill>
              </a:rPr>
              <a:t>1</a:t>
            </a:r>
            <a:r>
              <a:rPr lang="en-US" sz="1800" dirty="0" smtClean="0">
                <a:solidFill>
                  <a:srgbClr val="00B050"/>
                </a:solidFill>
              </a:rPr>
              <a:t>) </a:t>
            </a:r>
            <a:r>
              <a:rPr lang="el-GR" sz="1800" dirty="0" smtClean="0">
                <a:solidFill>
                  <a:srgbClr val="00B050"/>
                </a:solidFill>
              </a:rPr>
              <a:t>Λ </a:t>
            </a:r>
            <a:r>
              <a:rPr lang="en-US" sz="1800" dirty="0" smtClean="0">
                <a:solidFill>
                  <a:srgbClr val="00B050"/>
                </a:solidFill>
              </a:rPr>
              <a:t>(D ≤ y</a:t>
            </a:r>
            <a:r>
              <a:rPr lang="en-US" sz="1800" baseline="-25000" dirty="0" smtClean="0">
                <a:solidFill>
                  <a:srgbClr val="00B050"/>
                </a:solidFill>
              </a:rPr>
              <a:t>2</a:t>
            </a:r>
            <a:r>
              <a:rPr lang="en-US" sz="1800" dirty="0" smtClean="0">
                <a:solidFill>
                  <a:srgbClr val="00B050"/>
                </a:solidFill>
              </a:rPr>
              <a:t>))</a:t>
            </a:r>
            <a:r>
              <a:rPr lang="en-US" sz="1800" dirty="0" smtClean="0"/>
              <a:t> </a:t>
            </a:r>
            <a:r>
              <a:rPr lang="sk-SK" sz="1800" dirty="0" smtClean="0"/>
              <a:t>     </a:t>
            </a:r>
            <a:r>
              <a:rPr lang="en-US" sz="1800" dirty="0" smtClean="0"/>
              <a:t>&lt;- </a:t>
            </a:r>
            <a:r>
              <a:rPr lang="sk-SK" sz="1800" i="1" dirty="0" smtClean="0"/>
              <a:t>s</a:t>
            </a:r>
            <a:r>
              <a:rPr lang="en-US" sz="1800" i="1" dirty="0" err="1" smtClean="0"/>
              <a:t>egment</a:t>
            </a:r>
            <a:r>
              <a:rPr lang="en-US" sz="1800" i="1" dirty="0" smtClean="0"/>
              <a:t> </a:t>
            </a:r>
            <a:r>
              <a:rPr lang="sk-SK" sz="1800" i="1" dirty="0" smtClean="0"/>
              <a:t>nad prekážkou</a:t>
            </a:r>
            <a:endParaRPr lang="en-US" sz="1800" i="1" dirty="0" smtClean="0"/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8" name="Skupina 7"/>
          <p:cNvGrpSpPr/>
          <p:nvPr/>
        </p:nvGrpSpPr>
        <p:grpSpPr>
          <a:xfrm>
            <a:off x="8012683" y="1883493"/>
            <a:ext cx="2969741" cy="3614093"/>
            <a:chOff x="6703649" y="1296352"/>
            <a:chExt cx="2250570" cy="3614093"/>
          </a:xfrm>
        </p:grpSpPr>
        <p:sp>
          <p:nvSpPr>
            <p:cNvPr id="9" name="Obdĺžnik 8"/>
            <p:cNvSpPr/>
            <p:nvPr/>
          </p:nvSpPr>
          <p:spPr>
            <a:xfrm>
              <a:off x="6794336" y="1296352"/>
              <a:ext cx="2048733" cy="325248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bdĺžnik 9"/>
            <p:cNvSpPr/>
            <p:nvPr/>
          </p:nvSpPr>
          <p:spPr>
            <a:xfrm>
              <a:off x="6910082" y="2708479"/>
              <a:ext cx="1157469" cy="5671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7396219" y="3993253"/>
              <a:ext cx="370390" cy="3472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S</a:t>
              </a:r>
              <a:endParaRPr lang="en-US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7282401" y="1599197"/>
              <a:ext cx="370390" cy="34724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C</a:t>
              </a:r>
              <a:endParaRPr lang="en-US" dirty="0"/>
            </a:p>
          </p:txBody>
        </p:sp>
        <p:sp>
          <p:nvSpPr>
            <p:cNvPr id="13" name="BlokTextu 12"/>
            <p:cNvSpPr txBox="1"/>
            <p:nvPr/>
          </p:nvSpPr>
          <p:spPr>
            <a:xfrm>
              <a:off x="7731877" y="4074273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,y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14" name="BlokTextu 13"/>
            <p:cNvSpPr txBox="1"/>
            <p:nvPr/>
          </p:nvSpPr>
          <p:spPr>
            <a:xfrm>
              <a:off x="8219943" y="3659514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6969877" y="343959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6703649" y="453918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min</a:t>
              </a:r>
              <a:endParaRPr lang="en-US" baseline="-25000" dirty="0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8407082" y="4541113"/>
              <a:ext cx="54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max</a:t>
              </a:r>
              <a:endParaRPr lang="en-US" baseline="-25000" dirty="0"/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7303637" y="265061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7351841" y="2988205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7816778" y="280493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BlokTextu 20"/>
            <p:cNvSpPr txBox="1"/>
            <p:nvPr/>
          </p:nvSpPr>
          <p:spPr>
            <a:xfrm>
              <a:off x="6881158" y="2806863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2" name="Rovná spojovacia šípka 21"/>
            <p:cNvCxnSpPr>
              <a:stCxn id="11" idx="0"/>
            </p:cNvCxnSpPr>
            <p:nvPr/>
          </p:nvCxnSpPr>
          <p:spPr>
            <a:xfrm rot="5400000" flipH="1" flipV="1">
              <a:off x="7373085" y="3784910"/>
              <a:ext cx="416673" cy="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/>
            <p:cNvCxnSpPr/>
            <p:nvPr/>
          </p:nvCxnSpPr>
          <p:spPr>
            <a:xfrm>
              <a:off x="7581428" y="3565005"/>
              <a:ext cx="10069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ovacia šípka 23"/>
            <p:cNvCxnSpPr/>
            <p:nvPr/>
          </p:nvCxnSpPr>
          <p:spPr>
            <a:xfrm rot="5400000" flipH="1" flipV="1">
              <a:off x="7691388" y="2667967"/>
              <a:ext cx="179407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ovná spojovacia šípka 24"/>
            <p:cNvCxnSpPr/>
            <p:nvPr/>
          </p:nvCxnSpPr>
          <p:spPr>
            <a:xfrm rot="10800000">
              <a:off x="7731899" y="1747780"/>
              <a:ext cx="8449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BlokTextu 25"/>
            <p:cNvSpPr txBox="1"/>
            <p:nvPr/>
          </p:nvSpPr>
          <p:spPr>
            <a:xfrm>
              <a:off x="8129274" y="1392805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r>
                <a:rPr lang="en-US" dirty="0" smtClean="0"/>
                <a:t>,y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7" name="BlokTextu 26"/>
            <p:cNvSpPr txBox="1"/>
            <p:nvPr/>
          </p:nvSpPr>
          <p:spPr>
            <a:xfrm>
              <a:off x="7193624" y="195033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4</a:t>
              </a:r>
              <a:r>
                <a:rPr lang="en-US" dirty="0" smtClean="0"/>
                <a:t>,y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</p:grpSp>
      <p:sp>
        <p:nvSpPr>
          <p:cNvPr id="28" name="Zástupný symbol obsahu 2"/>
          <p:cNvSpPr txBox="1">
            <a:spLocks/>
          </p:cNvSpPr>
          <p:nvPr/>
        </p:nvSpPr>
        <p:spPr>
          <a:xfrm>
            <a:off x="7906508" y="5637397"/>
            <a:ext cx="3297253" cy="560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Priestor kandidátov = </a:t>
            </a:r>
            <a:r>
              <a:rPr lang="sk-SK" sz="2400" i="1" dirty="0" smtClean="0">
                <a:solidFill>
                  <a:srgbClr val="FF0000"/>
                </a:solidFill>
              </a:rPr>
              <a:t>6</a:t>
            </a:r>
            <a:r>
              <a:rPr kumimoji="0" lang="en-US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∞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268CF-D73D-4DE8-8020-1CE5E8E5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0" y="970023"/>
            <a:ext cx="6572794" cy="5354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Prolog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7141" y="2103120"/>
            <a:ext cx="5255394" cy="4023360"/>
          </a:xfrm>
        </p:spPr>
        <p:txBody>
          <a:bodyPr/>
          <a:lstStyle/>
          <a:p>
            <a:r>
              <a:rPr lang="sk-SK" dirty="0" smtClean="0"/>
              <a:t>Najznámejší jazyk </a:t>
            </a:r>
            <a:r>
              <a:rPr lang="sk-SK" dirty="0" smtClean="0">
                <a:solidFill>
                  <a:srgbClr val="C00000"/>
                </a:solidFill>
              </a:rPr>
              <a:t>logického</a:t>
            </a:r>
            <a:r>
              <a:rPr lang="sk-SK" dirty="0" smtClean="0"/>
              <a:t> programovania, vhodný pre všeobecné použitie</a:t>
            </a:r>
          </a:p>
          <a:p>
            <a:r>
              <a:rPr lang="sk-SK" dirty="0" smtClean="0"/>
              <a:t>Založený na formálnej logike (</a:t>
            </a:r>
            <a:r>
              <a:rPr lang="sk-SK" dirty="0" smtClean="0">
                <a:solidFill>
                  <a:srgbClr val="00B050"/>
                </a:solidFill>
              </a:rPr>
              <a:t>predikátovej logike prvého rádu</a:t>
            </a:r>
            <a:r>
              <a:rPr lang="sk-SK" dirty="0" smtClean="0"/>
              <a:t>)</a:t>
            </a:r>
          </a:p>
          <a:p>
            <a:r>
              <a:rPr lang="sk-SK" dirty="0" smtClean="0"/>
              <a:t>Deklaratívny jazyk = programová logika je vyjadrená v zmysle relácií, reprezentovaných ako fakty a pravidlá</a:t>
            </a:r>
          </a:p>
          <a:p>
            <a:r>
              <a:rPr lang="sk-SK" dirty="0" smtClean="0"/>
              <a:t>Obsahuje zabudovaný </a:t>
            </a:r>
            <a:r>
              <a:rPr lang="sk-SK" dirty="0" err="1" smtClean="0"/>
              <a:t>odvodzovací</a:t>
            </a:r>
            <a:r>
              <a:rPr lang="sk-SK" dirty="0" smtClean="0"/>
              <a:t> mechanizmus, pomocou ktorého dokazuje (ne)pravdivosť výrokov</a:t>
            </a:r>
          </a:p>
          <a:p>
            <a:pPr lvl="1"/>
            <a:r>
              <a:rPr lang="sk-SK" dirty="0" smtClean="0"/>
              <a:t>Každá otázka je považovaná za výrok</a:t>
            </a:r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Aplikácia</a:t>
            </a:r>
            <a:r>
              <a:rPr lang="en-US" dirty="0" smtClean="0"/>
              <a:t> </a:t>
            </a:r>
            <a:r>
              <a:rPr lang="en-US" dirty="0" err="1" smtClean="0"/>
              <a:t>logiky</a:t>
            </a:r>
            <a:r>
              <a:rPr lang="en-US" dirty="0" smtClean="0"/>
              <a:t> v </a:t>
            </a:r>
            <a:r>
              <a:rPr lang="en-US" dirty="0" err="1" smtClean="0"/>
              <a:t>inteligentných</a:t>
            </a:r>
            <a:r>
              <a:rPr lang="en-US" dirty="0" smtClean="0"/>
              <a:t> </a:t>
            </a:r>
            <a:r>
              <a:rPr lang="en-US" dirty="0" err="1" smtClean="0"/>
              <a:t>systémoch</a:t>
            </a:r>
            <a:r>
              <a:rPr lang="en-US" dirty="0" smtClean="0"/>
              <a:t> </a:t>
            </a:r>
            <a:r>
              <a:rPr lang="sk-SK" dirty="0" smtClean="0"/>
              <a:t>(</a:t>
            </a:r>
            <a:r>
              <a:rPr lang="en-US" dirty="0" smtClean="0"/>
              <a:t>3. </a:t>
            </a:r>
            <a:r>
              <a:rPr lang="en-US" dirty="0" err="1" smtClean="0"/>
              <a:t>rok</a:t>
            </a:r>
            <a:r>
              <a:rPr lang="en-US" dirty="0" smtClean="0"/>
              <a:t> ZS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2079057"/>
            <a:ext cx="10035299" cy="4230303"/>
          </a:xfrm>
        </p:spPr>
        <p:txBody>
          <a:bodyPr>
            <a:noAutofit/>
          </a:bodyPr>
          <a:lstStyle/>
          <a:p>
            <a:r>
              <a:rPr lang="en-US" sz="1600" dirty="0" smtClean="0"/>
              <a:t>- </a:t>
            </a:r>
            <a:r>
              <a:rPr lang="en-US" sz="1600" dirty="0" err="1" smtClean="0"/>
              <a:t>Úvod</a:t>
            </a:r>
            <a:r>
              <a:rPr lang="en-US" sz="1600" dirty="0" smtClean="0"/>
              <a:t> do </a:t>
            </a:r>
            <a:r>
              <a:rPr lang="en-US" sz="1600" dirty="0" err="1" smtClean="0"/>
              <a:t>reprezentácie</a:t>
            </a:r>
            <a:r>
              <a:rPr lang="en-US" sz="1600" dirty="0" smtClean="0"/>
              <a:t> </a:t>
            </a:r>
            <a:r>
              <a:rPr lang="en-US" sz="1600" dirty="0" err="1" smtClean="0"/>
              <a:t>znalostí</a:t>
            </a:r>
            <a:r>
              <a:rPr lang="en-US" sz="1600" dirty="0" smtClean="0"/>
              <a:t>, </a:t>
            </a:r>
            <a:r>
              <a:rPr lang="en-US" sz="1600" dirty="0" err="1" smtClean="0"/>
              <a:t>určité</a:t>
            </a:r>
            <a:r>
              <a:rPr lang="en-US" sz="1600" dirty="0" smtClean="0"/>
              <a:t> a </a:t>
            </a:r>
            <a:r>
              <a:rPr lang="en-US" sz="1600" dirty="0" err="1" smtClean="0"/>
              <a:t>neurčité</a:t>
            </a:r>
            <a:r>
              <a:rPr lang="en-US" sz="1600" dirty="0" smtClean="0"/>
              <a:t> </a:t>
            </a:r>
            <a:r>
              <a:rPr lang="en-US" sz="1600" dirty="0" err="1" smtClean="0"/>
              <a:t>znalosti</a:t>
            </a:r>
            <a:r>
              <a:rPr lang="en-US" sz="1600" dirty="0" smtClean="0"/>
              <a:t>, </a:t>
            </a:r>
            <a:r>
              <a:rPr lang="en-US" sz="1600" dirty="0" err="1" smtClean="0"/>
              <a:t>logické</a:t>
            </a:r>
            <a:r>
              <a:rPr lang="en-US" sz="1600" dirty="0" smtClean="0"/>
              <a:t> </a:t>
            </a:r>
            <a:r>
              <a:rPr lang="en-US" sz="1600" dirty="0" err="1" smtClean="0"/>
              <a:t>prostriedky</a:t>
            </a:r>
            <a:r>
              <a:rPr lang="en-US" sz="1600" dirty="0" smtClean="0"/>
              <a:t> </a:t>
            </a:r>
            <a:r>
              <a:rPr lang="en-US" sz="1600" dirty="0" err="1" smtClean="0"/>
              <a:t>reprezentácie</a:t>
            </a:r>
            <a:r>
              <a:rPr lang="en-US" sz="1600" dirty="0" smtClean="0"/>
              <a:t> </a:t>
            </a:r>
            <a:r>
              <a:rPr lang="en-US" sz="1600" dirty="0" err="1" smtClean="0"/>
              <a:t>znalostí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Výrokový</a:t>
            </a:r>
            <a:r>
              <a:rPr lang="en-US" sz="1600" dirty="0" smtClean="0"/>
              <a:t> </a:t>
            </a:r>
            <a:r>
              <a:rPr lang="en-US" sz="1600" dirty="0" err="1" smtClean="0"/>
              <a:t>počet</a:t>
            </a:r>
            <a:r>
              <a:rPr lang="en-US" sz="1600" dirty="0" smtClean="0"/>
              <a:t> – syntax a </a:t>
            </a:r>
            <a:r>
              <a:rPr lang="en-US" sz="1600" dirty="0" err="1" smtClean="0"/>
              <a:t>sémantika</a:t>
            </a:r>
            <a:r>
              <a:rPr lang="en-US" sz="1600" dirty="0" smtClean="0"/>
              <a:t>, </a:t>
            </a:r>
            <a:r>
              <a:rPr lang="en-US" sz="1600" dirty="0" err="1" smtClean="0"/>
              <a:t>interpretácia</a:t>
            </a:r>
            <a:r>
              <a:rPr lang="en-US" sz="1600" dirty="0" smtClean="0"/>
              <a:t> a </a:t>
            </a:r>
            <a:r>
              <a:rPr lang="en-US" sz="1600" dirty="0" err="1" smtClean="0"/>
              <a:t>vlastnosti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Automatické</a:t>
            </a:r>
            <a:r>
              <a:rPr lang="en-US" sz="1600" dirty="0" smtClean="0"/>
              <a:t> </a:t>
            </a:r>
            <a:r>
              <a:rPr lang="en-US" sz="1600" dirty="0" err="1" smtClean="0"/>
              <a:t>dokazovanie</a:t>
            </a:r>
            <a:r>
              <a:rPr lang="en-US" sz="1600" dirty="0" smtClean="0"/>
              <a:t> </a:t>
            </a:r>
            <a:r>
              <a:rPr lang="en-US" sz="1600" dirty="0" err="1" smtClean="0"/>
              <a:t>teorém</a:t>
            </a:r>
            <a:r>
              <a:rPr lang="en-US" sz="1600" dirty="0" smtClean="0"/>
              <a:t>, </a:t>
            </a:r>
            <a:r>
              <a:rPr lang="en-US" sz="1600" dirty="0" err="1" smtClean="0"/>
              <a:t>rezolučný</a:t>
            </a:r>
            <a:r>
              <a:rPr lang="en-US" sz="1600" dirty="0" smtClean="0"/>
              <a:t> </a:t>
            </a:r>
            <a:r>
              <a:rPr lang="en-US" sz="1600" dirty="0" err="1" smtClean="0"/>
              <a:t>princíp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Splniteľnosť</a:t>
            </a:r>
            <a:r>
              <a:rPr lang="en-US" sz="1600" dirty="0" smtClean="0"/>
              <a:t>, </a:t>
            </a:r>
            <a:r>
              <a:rPr lang="en-US" sz="1600" dirty="0" err="1" smtClean="0"/>
              <a:t>analytické</a:t>
            </a:r>
            <a:r>
              <a:rPr lang="en-US" sz="1600" dirty="0" smtClean="0"/>
              <a:t> </a:t>
            </a:r>
            <a:r>
              <a:rPr lang="en-US" sz="1600" dirty="0" err="1" smtClean="0"/>
              <a:t>tablo</a:t>
            </a:r>
            <a:r>
              <a:rPr lang="en-US" sz="1600" dirty="0" smtClean="0"/>
              <a:t>, DPLL </a:t>
            </a:r>
            <a:r>
              <a:rPr lang="en-US" sz="1600" dirty="0" err="1" smtClean="0"/>
              <a:t>algoritmus</a:t>
            </a:r>
            <a:r>
              <a:rPr lang="en-US" sz="1600" dirty="0" smtClean="0"/>
              <a:t>, SAT </a:t>
            </a:r>
            <a:r>
              <a:rPr lang="en-US" sz="1600" dirty="0" err="1" smtClean="0"/>
              <a:t>solvery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Logické</a:t>
            </a:r>
            <a:r>
              <a:rPr lang="en-US" sz="1600" dirty="0" smtClean="0"/>
              <a:t> </a:t>
            </a:r>
            <a:r>
              <a:rPr lang="en-US" sz="1600" dirty="0" err="1" smtClean="0"/>
              <a:t>modelovanie</a:t>
            </a:r>
            <a:r>
              <a:rPr lang="en-US" sz="1600" dirty="0" smtClean="0"/>
              <a:t> - </a:t>
            </a:r>
            <a:r>
              <a:rPr lang="en-US" sz="1600" dirty="0" err="1" smtClean="0"/>
              <a:t>reprezentácia</a:t>
            </a:r>
            <a:r>
              <a:rPr lang="en-US" sz="1600" dirty="0" smtClean="0"/>
              <a:t> </a:t>
            </a:r>
            <a:r>
              <a:rPr lang="en-US" sz="1600" dirty="0" err="1" smtClean="0"/>
              <a:t>rôznych</a:t>
            </a:r>
            <a:r>
              <a:rPr lang="en-US" sz="1600" dirty="0" smtClean="0"/>
              <a:t> </a:t>
            </a:r>
            <a:r>
              <a:rPr lang="en-US" sz="1600" dirty="0" err="1" smtClean="0"/>
              <a:t>typov</a:t>
            </a:r>
            <a:r>
              <a:rPr lang="en-US" sz="1600" dirty="0" smtClean="0"/>
              <a:t> </a:t>
            </a:r>
            <a:r>
              <a:rPr lang="en-US" sz="1600" dirty="0" err="1" smtClean="0"/>
              <a:t>ohraničení</a:t>
            </a:r>
            <a:r>
              <a:rPr lang="en-US" sz="1600" dirty="0" smtClean="0"/>
              <a:t>, </a:t>
            </a:r>
            <a:r>
              <a:rPr lang="en-US" sz="1600" dirty="0" err="1" smtClean="0"/>
              <a:t>redukcia</a:t>
            </a:r>
            <a:r>
              <a:rPr lang="en-US" sz="1600" dirty="0" smtClean="0"/>
              <a:t> </a:t>
            </a:r>
            <a:r>
              <a:rPr lang="en-US" sz="1600" dirty="0" err="1" smtClean="0"/>
              <a:t>symetrie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Splniteľné</a:t>
            </a:r>
            <a:r>
              <a:rPr lang="en-US" sz="1600" dirty="0" smtClean="0"/>
              <a:t> </a:t>
            </a:r>
            <a:r>
              <a:rPr lang="en-US" sz="1600" dirty="0" err="1" smtClean="0"/>
              <a:t>modulové</a:t>
            </a:r>
            <a:r>
              <a:rPr lang="en-US" sz="1600" dirty="0" smtClean="0"/>
              <a:t> </a:t>
            </a:r>
            <a:r>
              <a:rPr lang="en-US" sz="1600" dirty="0" err="1" smtClean="0"/>
              <a:t>teórie</a:t>
            </a:r>
            <a:r>
              <a:rPr lang="en-US" sz="1600" dirty="0" smtClean="0"/>
              <a:t>, </a:t>
            </a:r>
            <a:r>
              <a:rPr lang="en-US" sz="1600" dirty="0" err="1" smtClean="0"/>
              <a:t>diferenčná</a:t>
            </a:r>
            <a:r>
              <a:rPr lang="en-US" sz="1600" dirty="0" smtClean="0"/>
              <a:t> </a:t>
            </a:r>
            <a:r>
              <a:rPr lang="en-US" sz="1600" dirty="0" err="1" smtClean="0"/>
              <a:t>logika</a:t>
            </a:r>
            <a:r>
              <a:rPr lang="en-US" sz="1600" dirty="0" smtClean="0"/>
              <a:t>, </a:t>
            </a:r>
            <a:r>
              <a:rPr lang="en-US" sz="1600" dirty="0" err="1" smtClean="0"/>
              <a:t>lineárna</a:t>
            </a:r>
            <a:r>
              <a:rPr lang="en-US" sz="1600" dirty="0" smtClean="0"/>
              <a:t> </a:t>
            </a:r>
            <a:r>
              <a:rPr lang="en-US" sz="1600" dirty="0" err="1" smtClean="0"/>
              <a:t>aritmetika</a:t>
            </a:r>
            <a:r>
              <a:rPr lang="en-US" sz="1600" dirty="0" smtClean="0"/>
              <a:t>, </a:t>
            </a:r>
            <a:r>
              <a:rPr lang="en-US" sz="1600" dirty="0" err="1" smtClean="0"/>
              <a:t>neinterpretované</a:t>
            </a:r>
            <a:r>
              <a:rPr lang="en-US" sz="1600" dirty="0" smtClean="0"/>
              <a:t> </a:t>
            </a:r>
            <a:r>
              <a:rPr lang="en-US" sz="1600" dirty="0" err="1" smtClean="0"/>
              <a:t>funkcie</a:t>
            </a:r>
            <a:r>
              <a:rPr lang="en-US" sz="1600" dirty="0" smtClean="0"/>
              <a:t>, SMT </a:t>
            </a:r>
            <a:r>
              <a:rPr lang="en-US" sz="1600" dirty="0" err="1" smtClean="0"/>
              <a:t>solvery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Predikátový</a:t>
            </a:r>
            <a:r>
              <a:rPr lang="en-US" sz="1600" dirty="0" smtClean="0"/>
              <a:t> </a:t>
            </a:r>
            <a:r>
              <a:rPr lang="en-US" sz="1600" dirty="0" err="1" smtClean="0"/>
              <a:t>počet</a:t>
            </a:r>
            <a:r>
              <a:rPr lang="en-US" sz="1600" dirty="0" smtClean="0"/>
              <a:t> – syntax a </a:t>
            </a:r>
            <a:r>
              <a:rPr lang="en-US" sz="1600" dirty="0" err="1" smtClean="0"/>
              <a:t>sémantika</a:t>
            </a:r>
            <a:r>
              <a:rPr lang="en-US" sz="1600" dirty="0" smtClean="0"/>
              <a:t>, </a:t>
            </a:r>
            <a:r>
              <a:rPr lang="en-US" sz="1600" dirty="0" err="1" smtClean="0"/>
              <a:t>i</a:t>
            </a:r>
            <a:r>
              <a:rPr lang="sk-SK" sz="1600" dirty="0" smtClean="0"/>
              <a:t>n</a:t>
            </a:r>
            <a:r>
              <a:rPr lang="en-US" sz="1600" dirty="0" err="1" smtClean="0"/>
              <a:t>terpretácia</a:t>
            </a:r>
            <a:r>
              <a:rPr lang="en-US" sz="1600" dirty="0" smtClean="0"/>
              <a:t>, </a:t>
            </a:r>
            <a:r>
              <a:rPr lang="en-US" sz="1600" dirty="0" err="1" smtClean="0"/>
              <a:t>rezolúcia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Pravidlové</a:t>
            </a:r>
            <a:r>
              <a:rPr lang="en-US" sz="1600" dirty="0" smtClean="0"/>
              <a:t> </a:t>
            </a:r>
            <a:r>
              <a:rPr lang="en-US" sz="1600" dirty="0" err="1" smtClean="0"/>
              <a:t>reprezentácie</a:t>
            </a:r>
            <a:r>
              <a:rPr lang="en-US" sz="1600" dirty="0" smtClean="0"/>
              <a:t>, </a:t>
            </a:r>
            <a:r>
              <a:rPr lang="en-US" sz="1600" dirty="0" err="1" smtClean="0"/>
              <a:t>štruktúra</a:t>
            </a:r>
            <a:r>
              <a:rPr lang="en-US" sz="1600" dirty="0" smtClean="0"/>
              <a:t> </a:t>
            </a:r>
            <a:r>
              <a:rPr lang="en-US" sz="1600" dirty="0" err="1" smtClean="0"/>
              <a:t>Reteho</a:t>
            </a:r>
            <a:r>
              <a:rPr lang="en-US" sz="1600" dirty="0" smtClean="0"/>
              <a:t> </a:t>
            </a:r>
            <a:r>
              <a:rPr lang="en-US" sz="1600" dirty="0" err="1" smtClean="0"/>
              <a:t>siete</a:t>
            </a:r>
            <a:r>
              <a:rPr lang="en-US" sz="1600" dirty="0" smtClean="0"/>
              <a:t>, </a:t>
            </a:r>
            <a:r>
              <a:rPr lang="en-US" sz="1600" dirty="0" err="1" smtClean="0"/>
              <a:t>typy</a:t>
            </a:r>
            <a:r>
              <a:rPr lang="en-US" sz="1600" dirty="0" smtClean="0"/>
              <a:t> </a:t>
            </a:r>
            <a:r>
              <a:rPr lang="en-US" sz="1600" dirty="0" err="1" smtClean="0"/>
              <a:t>uzlov</a:t>
            </a:r>
            <a:r>
              <a:rPr lang="en-US" sz="1600" dirty="0" smtClean="0"/>
              <a:t>, </a:t>
            </a:r>
            <a:r>
              <a:rPr lang="en-US" sz="1600" dirty="0" err="1" smtClean="0"/>
              <a:t>dopredná</a:t>
            </a:r>
            <a:r>
              <a:rPr lang="en-US" sz="1600" dirty="0" smtClean="0"/>
              <a:t> </a:t>
            </a:r>
            <a:r>
              <a:rPr lang="en-US" sz="1600" dirty="0" err="1" smtClean="0"/>
              <a:t>inferencia</a:t>
            </a:r>
            <a:r>
              <a:rPr lang="en-US" sz="1600" dirty="0" smtClean="0"/>
              <a:t>, </a:t>
            </a:r>
            <a:r>
              <a:rPr lang="en-US" sz="1600" dirty="0" err="1" smtClean="0"/>
              <a:t>jazyk</a:t>
            </a:r>
            <a:r>
              <a:rPr lang="en-US" sz="1600" dirty="0" smtClean="0"/>
              <a:t> Clips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Spätná</a:t>
            </a:r>
            <a:r>
              <a:rPr lang="en-US" sz="1600" dirty="0" smtClean="0"/>
              <a:t> </a:t>
            </a:r>
            <a:r>
              <a:rPr lang="en-US" sz="1600" dirty="0" err="1" smtClean="0"/>
              <a:t>inferencia</a:t>
            </a:r>
            <a:r>
              <a:rPr lang="en-US" sz="1600" dirty="0" smtClean="0"/>
              <a:t> v </a:t>
            </a:r>
            <a:r>
              <a:rPr lang="en-US" sz="1600" dirty="0" err="1" smtClean="0"/>
              <a:t>pravidlových</a:t>
            </a:r>
            <a:r>
              <a:rPr lang="en-US" sz="1600" dirty="0" smtClean="0"/>
              <a:t> </a:t>
            </a:r>
            <a:r>
              <a:rPr lang="en-US" sz="1600" dirty="0" err="1" smtClean="0"/>
              <a:t>systémoch</a:t>
            </a:r>
            <a:r>
              <a:rPr lang="en-US" sz="1600" dirty="0" smtClean="0"/>
              <a:t>, </a:t>
            </a:r>
            <a:r>
              <a:rPr lang="en-US" sz="1600" dirty="0" err="1" smtClean="0"/>
              <a:t>logické</a:t>
            </a:r>
            <a:r>
              <a:rPr lang="en-US" sz="1600" dirty="0" smtClean="0"/>
              <a:t> </a:t>
            </a:r>
            <a:r>
              <a:rPr lang="en-US" sz="1600" dirty="0" err="1" smtClean="0"/>
              <a:t>programovanie</a:t>
            </a:r>
            <a:r>
              <a:rPr lang="en-US" sz="1600" dirty="0" smtClean="0"/>
              <a:t>, </a:t>
            </a:r>
            <a:r>
              <a:rPr lang="en-US" sz="1600" dirty="0" err="1" smtClean="0"/>
              <a:t>jazyk</a:t>
            </a:r>
            <a:r>
              <a:rPr lang="en-US" sz="1600" dirty="0" smtClean="0"/>
              <a:t> Prolog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Kvantifikované</a:t>
            </a:r>
            <a:r>
              <a:rPr lang="en-US" sz="1600" dirty="0" smtClean="0"/>
              <a:t> </a:t>
            </a:r>
            <a:r>
              <a:rPr lang="en-US" sz="1600" dirty="0" err="1" smtClean="0"/>
              <a:t>Booleove</a:t>
            </a:r>
            <a:r>
              <a:rPr lang="en-US" sz="1600" dirty="0" smtClean="0"/>
              <a:t> </a:t>
            </a:r>
            <a:r>
              <a:rPr lang="en-US" sz="1600" dirty="0" err="1" smtClean="0"/>
              <a:t>formuly</a:t>
            </a:r>
            <a:r>
              <a:rPr lang="en-US" sz="1600" dirty="0" smtClean="0"/>
              <a:t>, </a:t>
            </a:r>
            <a:r>
              <a:rPr lang="en-US" sz="1600" dirty="0" err="1" smtClean="0"/>
              <a:t>modelovanie</a:t>
            </a:r>
            <a:r>
              <a:rPr lang="en-US" sz="1600" dirty="0" smtClean="0"/>
              <a:t> </a:t>
            </a:r>
            <a:r>
              <a:rPr lang="en-US" sz="1600" dirty="0" err="1" smtClean="0"/>
              <a:t>hier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Modálne</a:t>
            </a:r>
            <a:r>
              <a:rPr lang="en-US" sz="1600" dirty="0" smtClean="0"/>
              <a:t> </a:t>
            </a:r>
            <a:r>
              <a:rPr lang="en-US" sz="1600" dirty="0" err="1" smtClean="0"/>
              <a:t>logiky</a:t>
            </a:r>
            <a:r>
              <a:rPr lang="en-US" sz="1600" dirty="0" smtClean="0"/>
              <a:t>, </a:t>
            </a:r>
            <a:r>
              <a:rPr lang="en-US" sz="1600" dirty="0" err="1" smtClean="0"/>
              <a:t>časové</a:t>
            </a:r>
            <a:r>
              <a:rPr lang="en-US" sz="1600" dirty="0" smtClean="0"/>
              <a:t> </a:t>
            </a:r>
            <a:r>
              <a:rPr lang="en-US" sz="1600" dirty="0" err="1" smtClean="0"/>
              <a:t>logiky</a:t>
            </a:r>
            <a:r>
              <a:rPr lang="en-US" sz="1600" dirty="0" smtClean="0"/>
              <a:t>, </a:t>
            </a:r>
            <a:r>
              <a:rPr lang="en-US" sz="1600" dirty="0" err="1" smtClean="0"/>
              <a:t>lineárna</a:t>
            </a:r>
            <a:r>
              <a:rPr lang="en-US" sz="1600" dirty="0" smtClean="0"/>
              <a:t> </a:t>
            </a:r>
            <a:r>
              <a:rPr lang="en-US" sz="1600" dirty="0" err="1" smtClean="0"/>
              <a:t>časová</a:t>
            </a:r>
            <a:r>
              <a:rPr lang="en-US" sz="1600" dirty="0" smtClean="0"/>
              <a:t> </a:t>
            </a:r>
            <a:r>
              <a:rPr lang="en-US" sz="1600" dirty="0" err="1" smtClean="0"/>
              <a:t>logika</a:t>
            </a:r>
            <a:endParaRPr lang="sk-SK" sz="1600" dirty="0" smtClean="0"/>
          </a:p>
          <a:p>
            <a:endParaRPr lang="sk-SK" sz="1600" dirty="0" smtClean="0"/>
          </a:p>
          <a:p>
            <a:endParaRPr lang="en-US" sz="1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Obrázok 7" descr="logo_kku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1104" y="477220"/>
            <a:ext cx="3012707" cy="104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probl</a:t>
            </a:r>
            <a:r>
              <a:rPr lang="sk-SK" dirty="0" err="1" smtClean="0"/>
              <a:t>émov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1828800"/>
            <a:ext cx="10005822" cy="4023360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Rozhodovací problém</a:t>
            </a:r>
          </a:p>
          <a:p>
            <a:r>
              <a:rPr lang="sk-SK" sz="2400" dirty="0" smtClean="0"/>
              <a:t>Riešenie musí spĺňať všetky požadované podmienky (tvrdé podmienky) alebo ich minimálny počet (tvrdé a mäkké podmienky) alebo čo najväčší počet podmienok (mäkké podmienky)</a:t>
            </a:r>
          </a:p>
          <a:p>
            <a:endParaRPr lang="sk-SK" sz="2400" b="1" dirty="0" smtClean="0"/>
          </a:p>
          <a:p>
            <a:r>
              <a:rPr lang="sk-SK" sz="2400" b="1" dirty="0" smtClean="0"/>
              <a:t>Optimalizačný problém</a:t>
            </a:r>
          </a:p>
          <a:p>
            <a:r>
              <a:rPr lang="sk-SK" sz="2400" dirty="0" smtClean="0"/>
              <a:t>Riešenie musí poskytovať optimálnu (minimálnu alebo maximálnu) hodnotu cieľového kritéria</a:t>
            </a:r>
          </a:p>
          <a:p>
            <a:r>
              <a:rPr lang="sk-SK" sz="2400" b="1" dirty="0" smtClean="0"/>
              <a:t>Asociovaný rozhodovací problém</a:t>
            </a:r>
          </a:p>
          <a:p>
            <a:r>
              <a:rPr lang="sk-SK" sz="2400" dirty="0" smtClean="0"/>
              <a:t>Riešenie musí poskytovať hodnotu cieľového kritéria lepšiu ako zadaný prah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Zahnutá šípka doprava 6"/>
          <p:cNvSpPr/>
          <p:nvPr/>
        </p:nvSpPr>
        <p:spPr>
          <a:xfrm>
            <a:off x="331470" y="1954530"/>
            <a:ext cx="640080" cy="24003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Zahnutá šípka doprava 7"/>
          <p:cNvSpPr/>
          <p:nvPr/>
        </p:nvSpPr>
        <p:spPr>
          <a:xfrm>
            <a:off x="11113770" y="2495550"/>
            <a:ext cx="640080" cy="3733800"/>
          </a:xfrm>
          <a:prstGeom prst="curved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2937510" y="3348990"/>
            <a:ext cx="754380" cy="7086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49140" y="3509010"/>
            <a:ext cx="4114801" cy="594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Kombinovaný problém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Šípka doprava 10"/>
          <p:cNvSpPr/>
          <p:nvPr/>
        </p:nvSpPr>
        <p:spPr>
          <a:xfrm>
            <a:off x="3760470" y="3509010"/>
            <a:ext cx="7429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ahnutá šípka doprava 11"/>
          <p:cNvSpPr/>
          <p:nvPr/>
        </p:nvSpPr>
        <p:spPr>
          <a:xfrm>
            <a:off x="323850" y="4297680"/>
            <a:ext cx="640080" cy="1398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8" descr="h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517" y="2415159"/>
            <a:ext cx="3512418" cy="262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Sekvenčné rozhodovacie úlohy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Potrebné urobiť sekvenciu rozhodnutí (zvyčajne má podobu aktivít agenta v nejakom prostredí)</a:t>
            </a:r>
          </a:p>
          <a:p>
            <a:r>
              <a:rPr lang="sk-SK" dirty="0" smtClean="0"/>
              <a:t>Každé rozhodnutie ovplyvňuje:</a:t>
            </a:r>
          </a:p>
          <a:p>
            <a:pPr lvl="1"/>
            <a:r>
              <a:rPr lang="sk-SK" dirty="0" smtClean="0"/>
              <a:t>Okamžitý/odložený zisk (odmena) plynúci z daného rozhodnutia</a:t>
            </a:r>
          </a:p>
          <a:p>
            <a:pPr lvl="1"/>
            <a:r>
              <a:rPr lang="sk-SK" dirty="0" smtClean="0"/>
              <a:t>Zmenu situácie </a:t>
            </a:r>
          </a:p>
          <a:p>
            <a:pPr lvl="1"/>
            <a:r>
              <a:rPr lang="sk-SK" dirty="0" smtClean="0"/>
              <a:t>Budúce možnosti agenta pôsobenia na prostredie</a:t>
            </a:r>
          </a:p>
          <a:p>
            <a:pPr lvl="1"/>
            <a:r>
              <a:rPr lang="sk-SK" dirty="0" smtClean="0"/>
              <a:t>Budúce zisky z budúcich rozhodnutí</a:t>
            </a:r>
          </a:p>
          <a:p>
            <a:r>
              <a:rPr lang="sk-SK" dirty="0" smtClean="0"/>
              <a:t>Cieľom nie je čo najväčšia okamžitá odmena, ale maximalizácia </a:t>
            </a:r>
            <a:r>
              <a:rPr lang="sk-SK" b="1" dirty="0" smtClean="0"/>
              <a:t>súčtu všetkých odmien</a:t>
            </a:r>
            <a:r>
              <a:rPr lang="sk-SK" dirty="0" smtClean="0"/>
              <a:t> (aktuálnej aj budúcich). Odmeny musia byť nastavené tak, že maximálna kumulatívna odmena je získateľná iba pri optimálnej sekvencii rozhodnutí (reprezentujúcej hľadané riešenie).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river_cros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02" y="1686512"/>
            <a:ext cx="7332746" cy="41238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Stavový priestor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9" y="2286000"/>
            <a:ext cx="5434424" cy="4023360"/>
          </a:xfrm>
        </p:spPr>
        <p:txBody>
          <a:bodyPr>
            <a:normAutofit/>
          </a:bodyPr>
          <a:lstStyle/>
          <a:p>
            <a:r>
              <a:rPr lang="sk-SK" dirty="0" smtClean="0"/>
              <a:t>Graf = stavový priestor</a:t>
            </a:r>
          </a:p>
          <a:p>
            <a:pPr lvl="1"/>
            <a:r>
              <a:rPr lang="sk-SK" dirty="0" smtClean="0"/>
              <a:t>Uzly = stavy</a:t>
            </a:r>
          </a:p>
          <a:p>
            <a:pPr lvl="1"/>
            <a:r>
              <a:rPr lang="sk-SK" dirty="0" smtClean="0"/>
              <a:t>Hrany = akcie</a:t>
            </a:r>
          </a:p>
          <a:p>
            <a:r>
              <a:rPr lang="sk-SK" dirty="0" smtClean="0"/>
              <a:t>Nastavenie odmien</a:t>
            </a:r>
          </a:p>
          <a:p>
            <a:pPr lvl="1"/>
            <a:r>
              <a:rPr lang="sk-SK" dirty="0" smtClean="0"/>
              <a:t>Prechod do cieľového stavu (zisk)</a:t>
            </a:r>
          </a:p>
          <a:p>
            <a:pPr lvl="1"/>
            <a:r>
              <a:rPr lang="sk-SK" dirty="0" smtClean="0"/>
              <a:t>Prechod do zakázaného stavu (pokuta)</a:t>
            </a:r>
          </a:p>
          <a:p>
            <a:pPr lvl="1"/>
            <a:r>
              <a:rPr lang="sk-SK" dirty="0" smtClean="0"/>
              <a:t>Iný prechod (neutrálne, malá pokuta)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Kandidát</a:t>
            </a:r>
            <a:r>
              <a:rPr lang="sk-SK" dirty="0" smtClean="0"/>
              <a:t> = sekvencia akcií (cesta z počiatočného uzla do uzla konečného)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Priestor kandidátov</a:t>
            </a:r>
            <a:r>
              <a:rPr lang="sk-SK" dirty="0" smtClean="0"/>
              <a:t> = všetky možné sekvencie</a:t>
            </a:r>
          </a:p>
          <a:p>
            <a:endParaRPr lang="sk-SK" dirty="0" smtClean="0"/>
          </a:p>
          <a:p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47055" cy="1499616"/>
          </a:xfrm>
        </p:spPr>
        <p:txBody>
          <a:bodyPr/>
          <a:lstStyle/>
          <a:p>
            <a:r>
              <a:rPr lang="sk-SK" dirty="0" smtClean="0"/>
              <a:t>Klasické prehľadávanie stavového priestoru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1891364"/>
            <a:ext cx="9720073" cy="4355431"/>
          </a:xfrm>
        </p:spPr>
        <p:txBody>
          <a:bodyPr>
            <a:normAutofit fontScale="92500" lnSpcReduction="20000"/>
          </a:bodyPr>
          <a:lstStyle/>
          <a:p>
            <a:r>
              <a:rPr lang="sk-SK" sz="2600" dirty="0" smtClean="0"/>
              <a:t>Prehľadávanie = budovanie stromu prehľadávania</a:t>
            </a:r>
          </a:p>
          <a:p>
            <a:pPr lvl="1"/>
            <a:r>
              <a:rPr lang="sk-SK" sz="2200" dirty="0" smtClean="0"/>
              <a:t>Koreň stromu je štartovacím stavom</a:t>
            </a:r>
          </a:p>
          <a:p>
            <a:pPr lvl="1"/>
            <a:r>
              <a:rPr lang="sk-SK" sz="2200" dirty="0" smtClean="0"/>
              <a:t>Obsahuje všetky možné sekvencie v stavovom priestore (kandidátov)</a:t>
            </a:r>
          </a:p>
          <a:p>
            <a:r>
              <a:rPr lang="sk-SK" sz="2600" b="1" dirty="0" smtClean="0">
                <a:solidFill>
                  <a:srgbClr val="00B050"/>
                </a:solidFill>
              </a:rPr>
              <a:t>Neinformované prehľadávanie </a:t>
            </a:r>
            <a:r>
              <a:rPr lang="sk-SK" sz="2600" dirty="0" smtClean="0"/>
              <a:t>(DFS, BFS)</a:t>
            </a:r>
          </a:p>
          <a:p>
            <a:pPr lvl="1"/>
            <a:r>
              <a:rPr lang="sk-SK" sz="2200" dirty="0" smtClean="0"/>
              <a:t>Využíva iba štruktúru grafu (hrany a uzly)</a:t>
            </a:r>
          </a:p>
          <a:p>
            <a:pPr lvl="1"/>
            <a:r>
              <a:rPr lang="sk-SK" sz="2200" dirty="0" smtClean="0"/>
              <a:t>Systematické prechádzanie stromom dovtedy, pokiaľ</a:t>
            </a:r>
          </a:p>
          <a:p>
            <a:pPr lvl="2"/>
            <a:r>
              <a:rPr lang="sk-SK" sz="1900" dirty="0" smtClean="0"/>
              <a:t>Dosiahne cieľový stav = úspešné hľadanie</a:t>
            </a:r>
          </a:p>
          <a:p>
            <a:pPr lvl="2"/>
            <a:r>
              <a:rPr lang="sk-SK" sz="1900" dirty="0" smtClean="0"/>
              <a:t>Prehľadá celý strom = neúspešné hľadanie</a:t>
            </a:r>
          </a:p>
          <a:p>
            <a:pPr lvl="1"/>
            <a:r>
              <a:rPr lang="sk-SK" sz="2200" dirty="0" smtClean="0"/>
              <a:t>BFS je optimálny v zmysle dĺžky sekvencie</a:t>
            </a:r>
          </a:p>
          <a:p>
            <a:r>
              <a:rPr lang="sk-SK" sz="2600" b="1" dirty="0" smtClean="0">
                <a:solidFill>
                  <a:srgbClr val="00B050"/>
                </a:solidFill>
              </a:rPr>
              <a:t>Informované prehľadávanie </a:t>
            </a:r>
            <a:r>
              <a:rPr lang="sk-SK" sz="2600" dirty="0" smtClean="0"/>
              <a:t>(A</a:t>
            </a:r>
            <a:r>
              <a:rPr lang="en-US" sz="2600" dirty="0" smtClean="0"/>
              <a:t>*)</a:t>
            </a:r>
            <a:endParaRPr lang="sk-SK" sz="2600" dirty="0" smtClean="0"/>
          </a:p>
          <a:p>
            <a:pPr lvl="1"/>
            <a:r>
              <a:rPr lang="sk-SK" sz="2200" dirty="0" smtClean="0"/>
              <a:t>Využívanie dodatočnej informácie (váhy hrán)</a:t>
            </a:r>
            <a:endParaRPr lang="en-US" sz="2200" dirty="0" smtClean="0"/>
          </a:p>
          <a:p>
            <a:pPr lvl="1"/>
            <a:r>
              <a:rPr lang="en-US" sz="2200" dirty="0" smtClean="0"/>
              <a:t>M</a:t>
            </a:r>
            <a:r>
              <a:rPr lang="sk-SK" sz="2200" dirty="0" smtClean="0"/>
              <a:t>á</a:t>
            </a:r>
            <a:r>
              <a:rPr lang="en-US" sz="2200" dirty="0" smtClean="0"/>
              <a:t> </a:t>
            </a:r>
            <a:r>
              <a:rPr lang="en-US" sz="2200" dirty="0" err="1" smtClean="0"/>
              <a:t>heuristick</a:t>
            </a:r>
            <a:r>
              <a:rPr lang="sk-SK" sz="2200" dirty="0" smtClean="0"/>
              <a:t>ú </a:t>
            </a:r>
            <a:r>
              <a:rPr lang="sk-SK" sz="2200" dirty="0" err="1" smtClean="0"/>
              <a:t>ohodnocovaciu</a:t>
            </a:r>
            <a:r>
              <a:rPr lang="sk-SK" sz="2200" dirty="0" smtClean="0"/>
              <a:t> funkciu</a:t>
            </a:r>
          </a:p>
          <a:p>
            <a:pPr lvl="1"/>
            <a:r>
              <a:rPr lang="sk-SK" sz="2200" dirty="0" smtClean="0"/>
              <a:t>A</a:t>
            </a:r>
            <a:r>
              <a:rPr lang="en-US" sz="2200" dirty="0" smtClean="0"/>
              <a:t>*</a:t>
            </a:r>
            <a:r>
              <a:rPr lang="sk-SK" sz="2200" dirty="0" smtClean="0"/>
              <a:t> je optimálny v zmysle ceny sekvencie</a:t>
            </a:r>
            <a:endParaRPr lang="en-US" sz="22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7800102" y="1813310"/>
            <a:ext cx="2741613" cy="1935162"/>
            <a:chOff x="4176" y="3354"/>
            <a:chExt cx="1727" cy="1219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4176" y="3354"/>
              <a:ext cx="1727" cy="1219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4529" y="3354"/>
              <a:ext cx="1026" cy="711"/>
            </a:xfrm>
            <a:prstGeom prst="triangle">
              <a:avLst>
                <a:gd name="adj" fmla="val 50000"/>
              </a:avLst>
            </a:prstGeom>
            <a:solidFill>
              <a:srgbClr val="0047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515" y="4064"/>
              <a:ext cx="101" cy="100"/>
            </a:xfrm>
            <a:prstGeom prst="ellipse">
              <a:avLst/>
            </a:prstGeom>
            <a:solidFill>
              <a:srgbClr val="B8004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800102" y="3969358"/>
            <a:ext cx="2741613" cy="2000261"/>
            <a:chOff x="571500" y="1928802"/>
            <a:chExt cx="2741613" cy="2000261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571500" y="1928815"/>
              <a:ext cx="2741613" cy="2000251"/>
              <a:chOff x="4176" y="3354"/>
              <a:chExt cx="1727" cy="1260"/>
            </a:xfrm>
          </p:grpSpPr>
          <p:sp>
            <p:nvSpPr>
              <p:cNvPr id="14" name="AutoShape 3"/>
              <p:cNvSpPr>
                <a:spLocks noChangeArrowheads="1"/>
              </p:cNvSpPr>
              <p:nvPr/>
            </p:nvSpPr>
            <p:spPr bwMode="auto">
              <a:xfrm>
                <a:off x="4176" y="3354"/>
                <a:ext cx="1727" cy="1219"/>
              </a:xfrm>
              <a:prstGeom prst="triangle">
                <a:avLst>
                  <a:gd name="adj" fmla="val 50000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5031" y="4514"/>
                <a:ext cx="101" cy="100"/>
              </a:xfrm>
              <a:prstGeom prst="ellipse">
                <a:avLst/>
              </a:prstGeom>
              <a:solidFill>
                <a:srgbClr val="B80047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Pravouhlý trojuholník 12"/>
            <p:cNvSpPr/>
            <p:nvPr/>
          </p:nvSpPr>
          <p:spPr bwMode="auto">
            <a:xfrm>
              <a:off x="642910" y="1928802"/>
              <a:ext cx="1357322" cy="1857388"/>
            </a:xfrm>
            <a:prstGeom prst="rtTriangl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Zástupný symbol obsahu 2"/>
          <p:cNvSpPr txBox="1">
            <a:spLocks/>
          </p:cNvSpPr>
          <p:nvPr/>
        </p:nvSpPr>
        <p:spPr>
          <a:xfrm>
            <a:off x="10062006" y="1802327"/>
            <a:ext cx="2068830" cy="11044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sk-SK" sz="2400" dirty="0" smtClean="0"/>
              <a:t>B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 –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všetky sekvencie naraz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10060406" y="4081852"/>
            <a:ext cx="2068830" cy="110449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DFS –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jedna sekvencia za druhou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35299" cy="1499616"/>
          </a:xfrm>
        </p:spPr>
        <p:txBody>
          <a:bodyPr/>
          <a:lstStyle/>
          <a:p>
            <a:r>
              <a:rPr lang="sk-SK" dirty="0" smtClean="0"/>
              <a:t>Prehľadávanie do šírky (BFS) a hĺbky (DFS)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Neinformované (slepé) prehľadávanie do </a:t>
            </a:r>
            <a:r>
              <a:rPr lang="sk-SK" dirty="0" smtClean="0">
                <a:solidFill>
                  <a:srgbClr val="00B050"/>
                </a:solidFill>
              </a:rPr>
              <a:t>hĺbky</a:t>
            </a:r>
            <a:r>
              <a:rPr lang="sk-SK" dirty="0" smtClean="0"/>
              <a:t>/</a:t>
            </a:r>
            <a:r>
              <a:rPr lang="sk-SK" dirty="0" smtClean="0">
                <a:solidFill>
                  <a:srgbClr val="C00000"/>
                </a:solidFill>
              </a:rPr>
              <a:t>šírky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Počiatočný stav do OPEN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Ak je OPEN prázdny, prehľadávanie bolo neúspešné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Vyber z OPEN prvý stav S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Ak je S už v CLOSE, choď na krok 2, inak vlož ho do CLOSE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Nájdi všetky stavy, do ktorých sa dá dostať zo stavu S nejakou akciou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Ak niektorý z nájdených stavov je cieľovým, prehľadávanie bolo úspešné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Všetky nové stavy zaraď na </a:t>
            </a:r>
            <a:r>
              <a:rPr lang="sk-SK" sz="1800" dirty="0" smtClean="0">
                <a:solidFill>
                  <a:srgbClr val="00B050"/>
                </a:solidFill>
              </a:rPr>
              <a:t>začiatok</a:t>
            </a:r>
            <a:r>
              <a:rPr lang="sk-SK" sz="1800" dirty="0" smtClean="0"/>
              <a:t>/</a:t>
            </a:r>
            <a:r>
              <a:rPr lang="sk-SK" sz="1800" dirty="0" smtClean="0">
                <a:solidFill>
                  <a:srgbClr val="C00000"/>
                </a:solidFill>
              </a:rPr>
              <a:t>koniec</a:t>
            </a:r>
            <a:r>
              <a:rPr lang="sk-SK" sz="1800" dirty="0" smtClean="0"/>
              <a:t> OPEN</a:t>
            </a:r>
          </a:p>
          <a:p>
            <a:pPr marL="813816" lvl="2" indent="-457200">
              <a:buFont typeface="+mj-lt"/>
              <a:buAutoNum type="arabicPeriod"/>
            </a:pPr>
            <a:r>
              <a:rPr lang="sk-SK" sz="1800" dirty="0" smtClean="0"/>
              <a:t>Choď na krok 2</a:t>
            </a:r>
          </a:p>
          <a:p>
            <a:r>
              <a:rPr lang="sk-SK" dirty="0" smtClean="0"/>
              <a:t>OPEN – zoznam stavov, ktoré je potrebné ešte preskúmať</a:t>
            </a:r>
          </a:p>
          <a:p>
            <a:pPr>
              <a:spcBef>
                <a:spcPts val="600"/>
              </a:spcBef>
            </a:pPr>
            <a:r>
              <a:rPr lang="sk-SK" dirty="0" smtClean="0"/>
              <a:t>CLOSE – zoznam už preskúmaných stavov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sk-SK" dirty="0" err="1" smtClean="0"/>
              <a:t>ľadanie</a:t>
            </a:r>
            <a:r>
              <a:rPr lang="sk-SK" dirty="0" smtClean="0"/>
              <a:t> c</a:t>
            </a:r>
            <a:r>
              <a:rPr lang="en-US" dirty="0" err="1" smtClean="0"/>
              <a:t>est</a:t>
            </a:r>
            <a:r>
              <a:rPr lang="sk-SK" dirty="0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z (</a:t>
            </a:r>
            <a:r>
              <a:rPr lang="en-US" dirty="0" err="1" smtClean="0"/>
              <a:t>fwGc</a:t>
            </a:r>
            <a:r>
              <a:rPr lang="en-US" dirty="0" smtClean="0"/>
              <a:t>|-) </a:t>
            </a:r>
            <a:r>
              <a:rPr lang="en-US" dirty="0" smtClean="0"/>
              <a:t>do (-|</a:t>
            </a:r>
            <a:r>
              <a:rPr lang="en-US" dirty="0" err="1" smtClean="0"/>
              <a:t>fwgc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624079" y="1761423"/>
            <a:ext cx="5072970" cy="4547937"/>
          </a:xfrm>
        </p:spPr>
        <p:txBody>
          <a:bodyPr>
            <a:noAutofit/>
          </a:bodyPr>
          <a:lstStyle/>
          <a:p>
            <a:r>
              <a:rPr lang="en-US" sz="2000" dirty="0" smtClean="0"/>
              <a:t>1 - </a:t>
            </a:r>
            <a:r>
              <a:rPr lang="sk-SK" sz="2000" dirty="0" smtClean="0"/>
              <a:t>OPEN: </a:t>
            </a:r>
            <a:r>
              <a:rPr lang="sk-SK" sz="2000" b="1" dirty="0" err="1" smtClean="0">
                <a:solidFill>
                  <a:srgbClr val="00B050"/>
                </a:solidFill>
              </a:rPr>
              <a:t>fw</a:t>
            </a:r>
            <a:r>
              <a:rPr lang="en-US" sz="2000" b="1" dirty="0" smtClean="0">
                <a:solidFill>
                  <a:srgbClr val="00B050"/>
                </a:solidFill>
              </a:rPr>
              <a:t>g</a:t>
            </a:r>
            <a:r>
              <a:rPr lang="sk-SK" sz="2000" b="1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|-</a:t>
            </a:r>
            <a:endParaRPr lang="sk-SK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   - </a:t>
            </a:r>
            <a:r>
              <a:rPr lang="sk-SK" sz="2000" dirty="0" smtClean="0"/>
              <a:t>CLOSE</a:t>
            </a:r>
            <a:r>
              <a:rPr lang="sk-SK" sz="2000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/>
              <a:t>-</a:t>
            </a:r>
            <a:endParaRPr lang="sk-SK" sz="2000" b="1" dirty="0" smtClean="0"/>
          </a:p>
          <a:p>
            <a:r>
              <a:rPr lang="en-US" sz="2000" dirty="0" smtClean="0"/>
              <a:t>2 - </a:t>
            </a:r>
            <a:r>
              <a:rPr lang="sk-SK" sz="2000" dirty="0" smtClean="0"/>
              <a:t>OPEN</a:t>
            </a:r>
            <a:r>
              <a:rPr lang="sk-SK" sz="2000" dirty="0" smtClean="0"/>
              <a:t>: </a:t>
            </a:r>
            <a:r>
              <a:rPr lang="sk-SK" sz="2000" b="1" dirty="0" err="1" smtClean="0">
                <a:solidFill>
                  <a:srgbClr val="00B050"/>
                </a:solidFill>
              </a:rPr>
              <a:t>wc</a:t>
            </a:r>
            <a:r>
              <a:rPr lang="en-US" sz="2000" b="1" dirty="0" smtClean="0">
                <a:solidFill>
                  <a:srgbClr val="00B050"/>
                </a:solidFill>
              </a:rPr>
              <a:t>|f</a:t>
            </a:r>
            <a:r>
              <a:rPr lang="sk-SK" sz="2000" b="1" dirty="0" smtClean="0">
                <a:solidFill>
                  <a:srgbClr val="00B050"/>
                </a:solidFill>
              </a:rPr>
              <a:t>g</a:t>
            </a:r>
            <a:endParaRPr lang="sk-SK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   - </a:t>
            </a:r>
            <a:r>
              <a:rPr lang="sk-SK" sz="2000" dirty="0" smtClean="0"/>
              <a:t>CLOSE</a:t>
            </a:r>
            <a:r>
              <a:rPr lang="sk-SK" sz="2000" dirty="0" smtClean="0"/>
              <a:t>:</a:t>
            </a:r>
            <a:r>
              <a:rPr lang="en-US" sz="2000" dirty="0" smtClean="0"/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fw</a:t>
            </a:r>
            <a:r>
              <a:rPr lang="en-US" sz="2000" b="1" dirty="0" smtClean="0">
                <a:solidFill>
                  <a:srgbClr val="0070C0"/>
                </a:solidFill>
              </a:rPr>
              <a:t>g</a:t>
            </a:r>
            <a:r>
              <a:rPr lang="sk-SK" sz="2000" b="1" dirty="0" smtClean="0">
                <a:solidFill>
                  <a:srgbClr val="0070C0"/>
                </a:solidFill>
              </a:rPr>
              <a:t>c</a:t>
            </a:r>
            <a:r>
              <a:rPr lang="en-US" sz="2000" b="1" dirty="0" smtClean="0">
                <a:solidFill>
                  <a:srgbClr val="0070C0"/>
                </a:solidFill>
              </a:rPr>
              <a:t>|-</a:t>
            </a:r>
            <a:endParaRPr lang="sk-SK" sz="2000" b="1" dirty="0" smtClean="0">
              <a:solidFill>
                <a:srgbClr val="0070C0"/>
              </a:solidFill>
            </a:endParaRPr>
          </a:p>
          <a:p>
            <a:r>
              <a:rPr lang="en-US" sz="2000" dirty="0" smtClean="0"/>
              <a:t>3 - </a:t>
            </a:r>
            <a:r>
              <a:rPr lang="sk-SK" sz="2000" dirty="0" smtClean="0"/>
              <a:t>OPEN</a:t>
            </a:r>
            <a:r>
              <a:rPr lang="sk-SK" sz="2000" dirty="0" smtClean="0"/>
              <a:t>: </a:t>
            </a:r>
            <a:r>
              <a:rPr lang="sk-SK" sz="2000" b="1" dirty="0" err="1" smtClean="0">
                <a:solidFill>
                  <a:srgbClr val="00B050"/>
                </a:solidFill>
              </a:rPr>
              <a:t>fw</a:t>
            </a:r>
            <a:r>
              <a:rPr lang="en-US" sz="2000" b="1" dirty="0" smtClean="0">
                <a:solidFill>
                  <a:srgbClr val="00B050"/>
                </a:solidFill>
              </a:rPr>
              <a:t>g</a:t>
            </a:r>
            <a:r>
              <a:rPr lang="sk-SK" sz="2000" b="1" dirty="0" smtClean="0">
                <a:solidFill>
                  <a:srgbClr val="00B050"/>
                </a:solidFill>
              </a:rPr>
              <a:t>c</a:t>
            </a:r>
            <a:r>
              <a:rPr lang="en-US" sz="2000" b="1" dirty="0" smtClean="0">
                <a:solidFill>
                  <a:srgbClr val="00B050"/>
                </a:solidFill>
              </a:rPr>
              <a:t>|-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fwc|g</a:t>
            </a:r>
            <a:endParaRPr lang="sk-SK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   - </a:t>
            </a:r>
            <a:r>
              <a:rPr lang="sk-SK" sz="2000" dirty="0" smtClean="0"/>
              <a:t>CLOSE</a:t>
            </a:r>
            <a:r>
              <a:rPr lang="sk-SK" sz="2000" dirty="0" smtClean="0"/>
              <a:t>:</a:t>
            </a:r>
            <a:r>
              <a:rPr lang="en-US" sz="2000" dirty="0" smtClean="0"/>
              <a:t> </a:t>
            </a:r>
            <a:r>
              <a:rPr lang="sk-SK" sz="2000" b="1" dirty="0" err="1" smtClean="0">
                <a:solidFill>
                  <a:srgbClr val="0070C0"/>
                </a:solidFill>
              </a:rPr>
              <a:t>wc</a:t>
            </a:r>
            <a:r>
              <a:rPr lang="en-US" sz="2000" b="1" dirty="0" smtClean="0">
                <a:solidFill>
                  <a:srgbClr val="0070C0"/>
                </a:solidFill>
              </a:rPr>
              <a:t>|f</a:t>
            </a:r>
            <a:r>
              <a:rPr lang="sk-SK" sz="2000" b="1" dirty="0" smtClean="0">
                <a:solidFill>
                  <a:srgbClr val="0070C0"/>
                </a:solidFill>
              </a:rPr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lang="sk-SK" sz="2000" b="1" dirty="0" smtClean="0"/>
          </a:p>
          <a:p>
            <a:r>
              <a:rPr lang="en-US" sz="2000" dirty="0" smtClean="0"/>
              <a:t>4 - </a:t>
            </a:r>
            <a:r>
              <a:rPr lang="sk-SK" sz="2000" dirty="0" smtClean="0"/>
              <a:t>OPEN</a:t>
            </a:r>
            <a:r>
              <a:rPr lang="sk-SK" sz="2000" dirty="0" smtClean="0"/>
              <a:t>: </a:t>
            </a:r>
            <a:r>
              <a:rPr lang="en-US" sz="2000" b="1" dirty="0" err="1" smtClean="0"/>
              <a:t>fwc|g</a:t>
            </a:r>
            <a:endParaRPr lang="sk-SK" sz="20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   - </a:t>
            </a:r>
            <a:r>
              <a:rPr lang="sk-SK" sz="2000" dirty="0" smtClean="0"/>
              <a:t>CLOSE:</a:t>
            </a:r>
            <a:r>
              <a:rPr lang="en-US" sz="2000" dirty="0" smtClean="0"/>
              <a:t> </a:t>
            </a:r>
            <a:r>
              <a:rPr lang="sk-SK" sz="2000" b="1" dirty="0" err="1" smtClean="0"/>
              <a:t>wc</a:t>
            </a:r>
            <a:r>
              <a:rPr lang="en-US" sz="2000" b="1" dirty="0" smtClean="0"/>
              <a:t>|f</a:t>
            </a:r>
            <a:r>
              <a:rPr lang="sk-SK" sz="2000" b="1" dirty="0" smtClean="0"/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lang="sk-SK" sz="2000" b="1" dirty="0" smtClean="0"/>
          </a:p>
          <a:p>
            <a:r>
              <a:rPr lang="en-US" sz="2000" dirty="0" smtClean="0"/>
              <a:t>5 - </a:t>
            </a:r>
            <a:r>
              <a:rPr lang="sk-SK" sz="2000" dirty="0" smtClean="0"/>
              <a:t>OPEN: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c|fwg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w|fgc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wc|fg</a:t>
            </a:r>
            <a:endParaRPr lang="sk-SK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smtClean="0"/>
              <a:t>   - </a:t>
            </a:r>
            <a:r>
              <a:rPr lang="sk-SK" sz="2000" dirty="0" smtClean="0"/>
              <a:t>CLOSE: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fwc|g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wc</a:t>
            </a:r>
            <a:r>
              <a:rPr lang="en-US" sz="2000" b="1" dirty="0" smtClean="0"/>
              <a:t>|f</a:t>
            </a:r>
            <a:r>
              <a:rPr lang="sk-SK" sz="2000" b="1" dirty="0" smtClean="0"/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lang="sk-SK" sz="2000" b="1" dirty="0" smtClean="0"/>
          </a:p>
          <a:p>
            <a:r>
              <a:rPr lang="en-US" sz="2000" dirty="0" smtClean="0"/>
              <a:t>6 - </a:t>
            </a:r>
            <a:r>
              <a:rPr lang="sk-SK" sz="2000" dirty="0" smtClean="0"/>
              <a:t>OPEN:</a:t>
            </a:r>
            <a:r>
              <a:rPr lang="en-US" sz="2000" dirty="0" smtClean="0"/>
              <a:t>  </a:t>
            </a:r>
            <a:r>
              <a:rPr lang="en-US" sz="2000" b="1" dirty="0" err="1" smtClean="0">
                <a:solidFill>
                  <a:srgbClr val="00B050"/>
                </a:solidFill>
              </a:rPr>
              <a:t>fwc|g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fgc|w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w|fgc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wc|fg</a:t>
            </a:r>
            <a:endParaRPr lang="sk-SK" sz="2000" b="1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   - </a:t>
            </a:r>
            <a:r>
              <a:rPr lang="sk-SK" sz="2000" dirty="0" smtClean="0"/>
              <a:t>CLOSE: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c|fwg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fwc|g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wc</a:t>
            </a:r>
            <a:r>
              <a:rPr lang="en-US" sz="2000" b="1" dirty="0" smtClean="0"/>
              <a:t>|f</a:t>
            </a:r>
            <a:r>
              <a:rPr lang="sk-SK" sz="2000" b="1" dirty="0" smtClean="0"/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lang="sk-SK" sz="2000" b="1" dirty="0" smtClean="0"/>
          </a:p>
          <a:p>
            <a:endParaRPr lang="en-US" sz="1600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028438" y="1765233"/>
            <a:ext cx="7163562" cy="454793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OPEN: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fgc|w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w|fgc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wc|fg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fwc|g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|f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sk-SK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|-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OPEN: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g|fwc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w|fgc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wc|fg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-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CLOSE: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fgc|w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fwc|g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wc</a:t>
            </a:r>
            <a:r>
              <a:rPr lang="en-US" sz="2000" b="1" dirty="0" smtClean="0"/>
              <a:t>|f</a:t>
            </a:r>
            <a:r>
              <a:rPr lang="sk-SK" sz="2000" b="1" dirty="0" smtClean="0"/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OPEN: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fg|wc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fgc|w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fwg|c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w|fgc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wc|fg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CLOSE: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g|fwc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fgc|w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fwc|g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wc</a:t>
            </a:r>
            <a:r>
              <a:rPr lang="en-US" sz="2000" b="1" dirty="0" smtClean="0"/>
              <a:t>|f</a:t>
            </a:r>
            <a:r>
              <a:rPr lang="sk-SK" sz="2000" b="1" dirty="0" smtClean="0"/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OPEN: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fgc|w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fwg|c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w|fgc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wc|fg</a:t>
            </a: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sk-S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CLOSE: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fg|wc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g|fwc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fgc|w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c|fwg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fwc|g</a:t>
            </a:r>
            <a:r>
              <a:rPr lang="en-US" sz="2000" b="1" dirty="0" smtClean="0"/>
              <a:t> , </a:t>
            </a:r>
            <a:r>
              <a:rPr lang="sk-SK" sz="2000" b="1" dirty="0" err="1" smtClean="0"/>
              <a:t>wc</a:t>
            </a:r>
            <a:r>
              <a:rPr lang="en-US" sz="2000" b="1" dirty="0" smtClean="0"/>
              <a:t>|f</a:t>
            </a:r>
            <a:r>
              <a:rPr lang="sk-SK" sz="2000" b="1" dirty="0" smtClean="0"/>
              <a:t>g</a:t>
            </a:r>
            <a:r>
              <a:rPr lang="en-US" sz="2000" b="1" dirty="0" smtClean="0"/>
              <a:t>, </a:t>
            </a:r>
            <a:r>
              <a:rPr lang="sk-SK" sz="2000" b="1" dirty="0" err="1" smtClean="0"/>
              <a:t>fw</a:t>
            </a:r>
            <a:r>
              <a:rPr lang="en-US" sz="2000" b="1" dirty="0" smtClean="0"/>
              <a:t>g</a:t>
            </a:r>
            <a:r>
              <a:rPr lang="sk-SK" sz="2000" b="1" dirty="0" smtClean="0"/>
              <a:t>c</a:t>
            </a:r>
            <a:r>
              <a:rPr lang="en-US" sz="2000" b="1" dirty="0" smtClean="0"/>
              <a:t>|-</a:t>
            </a:r>
            <a:endParaRPr lang="sk-SK" sz="2000" b="1" dirty="0" smtClean="0"/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kumimoji="0" lang="sk-SK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k-SK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 následok prechodu z (</a:t>
            </a:r>
            <a:r>
              <a:rPr kumimoji="0" lang="sk-SK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fg</a:t>
            </a:r>
            <a:r>
              <a:rPr lang="en-US" sz="2000" dirty="0" smtClean="0"/>
              <a:t>|</a:t>
            </a:r>
            <a:r>
              <a:rPr lang="en-US" sz="2000" dirty="0" err="1" smtClean="0"/>
              <a:t>wc</a:t>
            </a:r>
            <a:r>
              <a:rPr lang="en-US" sz="2000" dirty="0" smtClean="0"/>
              <a:t>)</a:t>
            </a:r>
            <a:r>
              <a:rPr lang="sk-SK" sz="2000" dirty="0" smtClean="0"/>
              <a:t> do ďalších stavov bol generovaný cieľový stav (</a:t>
            </a:r>
            <a:r>
              <a:rPr lang="sk-SK" sz="2000" dirty="0" smtClean="0"/>
              <a:t>-</a:t>
            </a:r>
            <a:r>
              <a:rPr lang="en-US" sz="2000" dirty="0" smtClean="0"/>
              <a:t>|</a:t>
            </a:r>
            <a:r>
              <a:rPr lang="sk-SK" sz="2000" dirty="0" smtClean="0"/>
              <a:t>f</a:t>
            </a:r>
            <a:r>
              <a:rPr lang="en-US" sz="2000" dirty="0" smtClean="0"/>
              <a:t>w</a:t>
            </a:r>
            <a:r>
              <a:rPr lang="sk-SK" sz="2000" dirty="0" smtClean="0"/>
              <a:t>g</a:t>
            </a:r>
            <a:r>
              <a:rPr lang="en-US" sz="2000" dirty="0" smtClean="0"/>
              <a:t>c</a:t>
            </a:r>
            <a:r>
              <a:rPr lang="en-US" sz="2000" dirty="0" smtClean="0"/>
              <a:t>)</a:t>
            </a:r>
            <a:r>
              <a:rPr lang="sk-SK" sz="2000" dirty="0" smtClean="0"/>
              <a:t>, algoritmus skončil úspešne.</a:t>
            </a: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endParaRPr lang="sk-SK" sz="2000" dirty="0" smtClean="0"/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sk-SK" sz="2000" dirty="0" smtClean="0"/>
              <a:t>       </a:t>
            </a:r>
            <a:r>
              <a:rPr lang="sk-SK" sz="2000" dirty="0" err="1" smtClean="0"/>
              <a:t>Poz</a:t>
            </a:r>
            <a:r>
              <a:rPr lang="sk-SK" sz="2000" dirty="0" smtClean="0"/>
              <a:t>: prechody do </a:t>
            </a:r>
            <a:r>
              <a:rPr lang="sk-SK" sz="2000" dirty="0" err="1" smtClean="0"/>
              <a:t>nevalidných</a:t>
            </a:r>
            <a:r>
              <a:rPr lang="sk-SK" sz="2000" dirty="0" smtClean="0"/>
              <a:t> stavov neboli uvažované</a:t>
            </a: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sk-SK" sz="2000" dirty="0" smtClean="0"/>
              <a:t>              zelené sú uzly, do ktorých sa dá dostať z modrého uzla</a:t>
            </a:r>
          </a:p>
          <a:p>
            <a:pPr marL="91440" lvl="0" indent="-91440" defTabSz="914400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endParaRPr kumimoji="0" lang="sk-SK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006" y="3403757"/>
            <a:ext cx="7029198" cy="27094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Učenie posilňovaním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04878" y="1958740"/>
            <a:ext cx="9720073" cy="447093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Dáta, potrebné pre učenie chovania agenta (</a:t>
            </a:r>
            <a:r>
              <a:rPr lang="sk-SK" b="1" dirty="0" smtClean="0"/>
              <a:t>politika</a:t>
            </a:r>
            <a:r>
              <a:rPr lang="sk-SK" dirty="0" smtClean="0"/>
              <a:t>), typicky nie sú k dispozícii</a:t>
            </a:r>
          </a:p>
          <a:p>
            <a:r>
              <a:rPr lang="sk-SK" dirty="0" smtClean="0"/>
              <a:t>„Pokus –úspech/omyl“ – učenie z úspechov (odmien) aj neúspechov (pokút)</a:t>
            </a:r>
          </a:p>
          <a:p>
            <a:r>
              <a:rPr lang="sk-SK" dirty="0" smtClean="0"/>
              <a:t>Učenie v </a:t>
            </a:r>
            <a:r>
              <a:rPr lang="sk-SK" dirty="0" err="1" smtClean="0"/>
              <a:t>iteračnej</a:t>
            </a:r>
            <a:r>
              <a:rPr lang="sk-SK" dirty="0" smtClean="0"/>
              <a:t> štruktúre:</a:t>
            </a:r>
          </a:p>
          <a:p>
            <a:pPr lvl="1"/>
            <a:r>
              <a:rPr lang="sk-SK" dirty="0" smtClean="0"/>
              <a:t>Dáta sú získavané pôsobením agenta na prostredie (na základe nejakej </a:t>
            </a:r>
            <a:r>
              <a:rPr lang="sk-SK" b="1" dirty="0" err="1" smtClean="0"/>
              <a:t>exploračnej</a:t>
            </a:r>
            <a:r>
              <a:rPr lang="sk-SK" dirty="0" smtClean="0"/>
              <a:t> politiky)</a:t>
            </a:r>
          </a:p>
          <a:p>
            <a:pPr lvl="1"/>
            <a:r>
              <a:rPr lang="sk-SK" dirty="0" smtClean="0"/>
              <a:t>Na základe dát sa učí </a:t>
            </a:r>
            <a:r>
              <a:rPr lang="sk-SK" b="1" dirty="0" smtClean="0"/>
              <a:t>cieľová</a:t>
            </a:r>
            <a:r>
              <a:rPr lang="sk-SK" dirty="0" smtClean="0"/>
              <a:t> politika agenta</a:t>
            </a:r>
          </a:p>
          <a:p>
            <a:pPr lvl="1"/>
            <a:r>
              <a:rPr lang="sk-SK" dirty="0" smtClean="0"/>
              <a:t>Obe politiky môžu byť rovnaké/rôzne</a:t>
            </a:r>
          </a:p>
          <a:p>
            <a:r>
              <a:rPr lang="sk-SK" dirty="0" smtClean="0"/>
              <a:t>Typy učenia:</a:t>
            </a:r>
          </a:p>
          <a:p>
            <a:pPr lvl="1"/>
            <a:r>
              <a:rPr lang="sk-SK" dirty="0" smtClean="0"/>
              <a:t>Učenie po jednotlivých akciách</a:t>
            </a:r>
          </a:p>
          <a:p>
            <a:pPr lvl="1"/>
            <a:r>
              <a:rPr lang="sk-SK" dirty="0" smtClean="0"/>
              <a:t>Učenie po jednotlivých sekvenciách</a:t>
            </a:r>
          </a:p>
          <a:p>
            <a:r>
              <a:rPr lang="sk-SK" dirty="0" smtClean="0"/>
              <a:t>Výsledok učenia:</a:t>
            </a:r>
          </a:p>
          <a:p>
            <a:pPr lvl="1"/>
            <a:r>
              <a:rPr lang="sk-SK" dirty="0" smtClean="0"/>
              <a:t>Priamo politika</a:t>
            </a:r>
          </a:p>
          <a:p>
            <a:pPr lvl="1"/>
            <a:r>
              <a:rPr lang="sk-SK" dirty="0" smtClean="0"/>
              <a:t>Ohodnotenie akcií – politika je odvodená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 učenia posilňovaním</a:t>
            </a:r>
            <a:endParaRPr lang="en-US" dirty="0"/>
          </a:p>
        </p:txBody>
      </p:sp>
      <p:pic>
        <p:nvPicPr>
          <p:cNvPr id="7" name="Zástupný symbol obsahu 6" descr="gym-land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759" y="2107933"/>
            <a:ext cx="3769269" cy="2525410"/>
          </a:xfrm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Obrázok 7" descr="gym-mountingca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824" y="3821228"/>
            <a:ext cx="3120992" cy="2080661"/>
          </a:xfrm>
          <a:prstGeom prst="rect">
            <a:avLst/>
          </a:prstGeom>
        </p:spPr>
      </p:pic>
      <p:pic>
        <p:nvPicPr>
          <p:cNvPr id="9" name="Obrázok 8" descr="gym-atar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138" y="3172251"/>
            <a:ext cx="2512194" cy="2854766"/>
          </a:xfrm>
          <a:prstGeom prst="rect">
            <a:avLst/>
          </a:prstGeom>
        </p:spPr>
      </p:pic>
      <p:pic>
        <p:nvPicPr>
          <p:cNvPr id="10" name="Obrázok 9" descr="gym-prekazka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376" y="787757"/>
            <a:ext cx="3410451" cy="2652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Strojové učenie II (</a:t>
            </a:r>
            <a:r>
              <a:rPr lang="en-US" dirty="0" smtClean="0"/>
              <a:t>3. </a:t>
            </a:r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sk-SK" dirty="0" smtClean="0"/>
              <a:t>L</a:t>
            </a:r>
            <a:r>
              <a:rPr lang="en-US" dirty="0" smtClean="0"/>
              <a:t>S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24128" y="2079057"/>
            <a:ext cx="10035299" cy="4230303"/>
          </a:xfrm>
        </p:spPr>
        <p:txBody>
          <a:bodyPr>
            <a:noAutofit/>
          </a:bodyPr>
          <a:lstStyle/>
          <a:p>
            <a:r>
              <a:rPr lang="en-US" sz="1600" dirty="0" smtClean="0"/>
              <a:t>- </a:t>
            </a:r>
            <a:r>
              <a:rPr lang="sk-SK" sz="1600" dirty="0" err="1" smtClean="0"/>
              <a:t>Markovovské</a:t>
            </a:r>
            <a:r>
              <a:rPr lang="sk-SK" sz="1600" dirty="0" smtClean="0"/>
              <a:t> rozhodovacie procesy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Základné pojmy, podmienka </a:t>
            </a:r>
            <a:r>
              <a:rPr lang="sk-SK" sz="1600" dirty="0" err="1" smtClean="0"/>
              <a:t>optimality</a:t>
            </a:r>
            <a:r>
              <a:rPr lang="sk-SK" sz="1600" dirty="0" smtClean="0"/>
              <a:t>, </a:t>
            </a:r>
            <a:r>
              <a:rPr lang="sk-SK" sz="1600" dirty="0" err="1" smtClean="0"/>
              <a:t>Bellmanova</a:t>
            </a:r>
            <a:r>
              <a:rPr lang="sk-SK" sz="1600" dirty="0" smtClean="0"/>
              <a:t> rovnica, </a:t>
            </a:r>
            <a:r>
              <a:rPr lang="sk-SK" sz="1600" dirty="0" err="1" smtClean="0"/>
              <a:t>explorácia</a:t>
            </a:r>
            <a:r>
              <a:rPr lang="sk-SK" sz="1600" dirty="0" smtClean="0"/>
              <a:t> </a:t>
            </a:r>
            <a:r>
              <a:rPr lang="sk-SK" sz="1600" dirty="0" err="1" smtClean="0"/>
              <a:t>vs</a:t>
            </a:r>
            <a:r>
              <a:rPr lang="sk-SK" sz="1600" dirty="0" smtClean="0"/>
              <a:t> exploatácia, on </a:t>
            </a:r>
            <a:r>
              <a:rPr lang="sk-SK" sz="1600" dirty="0" err="1" smtClean="0"/>
              <a:t>vs</a:t>
            </a:r>
            <a:r>
              <a:rPr lang="sk-SK" sz="1600" dirty="0" smtClean="0"/>
              <a:t> </a:t>
            </a:r>
            <a:r>
              <a:rPr lang="sk-SK" sz="1600" dirty="0" err="1" smtClean="0"/>
              <a:t>off</a:t>
            </a:r>
            <a:r>
              <a:rPr lang="sk-SK" sz="1600" dirty="0" smtClean="0"/>
              <a:t> </a:t>
            </a:r>
            <a:r>
              <a:rPr lang="sk-SK" sz="1600" dirty="0" err="1" smtClean="0"/>
              <a:t>policy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Dynamické programovanie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Monte Carlo prístupy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err="1" smtClean="0"/>
              <a:t>Temporal</a:t>
            </a:r>
            <a:r>
              <a:rPr lang="sk-SK" sz="1600" dirty="0" smtClean="0"/>
              <a:t> </a:t>
            </a:r>
            <a:r>
              <a:rPr lang="sk-SK" sz="1600" dirty="0" err="1" smtClean="0"/>
              <a:t>difference</a:t>
            </a:r>
            <a:r>
              <a:rPr lang="sk-SK" sz="1600" dirty="0" smtClean="0"/>
              <a:t> prístupy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Hybridizácia základných prístupov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Aproximácia hodnotovej funkcie, tabuľkové </a:t>
            </a:r>
            <a:r>
              <a:rPr lang="sk-SK" sz="1600" dirty="0" err="1" smtClean="0"/>
              <a:t>vs</a:t>
            </a:r>
            <a:r>
              <a:rPr lang="sk-SK" sz="1600" dirty="0" smtClean="0"/>
              <a:t> </a:t>
            </a:r>
            <a:r>
              <a:rPr lang="sk-SK" sz="1600" dirty="0" err="1" smtClean="0"/>
              <a:t>deep</a:t>
            </a:r>
            <a:r>
              <a:rPr lang="sk-SK" sz="1600" dirty="0" smtClean="0"/>
              <a:t> reprezentácie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err="1" smtClean="0"/>
              <a:t>Policy</a:t>
            </a:r>
            <a:r>
              <a:rPr lang="sk-SK" sz="1600" dirty="0" smtClean="0"/>
              <a:t> </a:t>
            </a:r>
            <a:r>
              <a:rPr lang="sk-SK" sz="1600" dirty="0" err="1" smtClean="0"/>
              <a:t>gradient</a:t>
            </a:r>
            <a:r>
              <a:rPr lang="sk-SK" sz="1600" dirty="0" smtClean="0"/>
              <a:t> prístupy, </a:t>
            </a:r>
            <a:r>
              <a:rPr lang="sk-SK" sz="1600" dirty="0" err="1" smtClean="0"/>
              <a:t>Actor-critic</a:t>
            </a:r>
            <a:endParaRPr lang="en-US" sz="1600" dirty="0" smtClean="0"/>
          </a:p>
          <a:p>
            <a:r>
              <a:rPr lang="en-US" sz="1600" dirty="0" smtClean="0"/>
              <a:t>- </a:t>
            </a:r>
            <a:r>
              <a:rPr lang="sk-SK" sz="1600" dirty="0" smtClean="0"/>
              <a:t>Učenie s posilňovaním v doméne hier</a:t>
            </a:r>
            <a:endParaRPr lang="en-US" sz="1600" dirty="0" smtClean="0"/>
          </a:p>
          <a:p>
            <a:endParaRPr lang="sk-SK" sz="1600" dirty="0" smtClean="0"/>
          </a:p>
          <a:p>
            <a:endParaRPr lang="en-US" sz="16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Obrázok 8" descr="logo_kku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1104" y="477220"/>
            <a:ext cx="3012707" cy="10473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Zástupný symbol obsahu 7" descr="thank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117" y="1242170"/>
            <a:ext cx="7477151" cy="44565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Priestor</a:t>
            </a:r>
            <a:r>
              <a:rPr lang="en-US" dirty="0" smtClean="0"/>
              <a:t> </a:t>
            </a:r>
            <a:r>
              <a:rPr lang="sk-SK" dirty="0" smtClean="0"/>
              <a:t>Kandidátov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1055370" y="1800860"/>
            <a:ext cx="2436813" cy="2659063"/>
            <a:chOff x="528" y="868"/>
            <a:chExt cx="1535" cy="1675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1680" y="1828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1680" y="1492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1680" y="1156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>
              <a:off x="528" y="1828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528" y="1496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528" y="1156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1392" y="2020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0"/>
            <p:cNvSpPr>
              <a:spLocks noChangeArrowheads="1"/>
            </p:cNvSpPr>
            <p:nvPr/>
          </p:nvSpPr>
          <p:spPr bwMode="auto">
            <a:xfrm>
              <a:off x="1392" y="168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1"/>
            <p:cNvSpPr>
              <a:spLocks noChangeArrowheads="1"/>
            </p:cNvSpPr>
            <p:nvPr/>
          </p:nvSpPr>
          <p:spPr bwMode="auto">
            <a:xfrm>
              <a:off x="816" y="2020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2"/>
            <p:cNvSpPr>
              <a:spLocks noChangeArrowheads="1"/>
            </p:cNvSpPr>
            <p:nvPr/>
          </p:nvSpPr>
          <p:spPr bwMode="auto">
            <a:xfrm>
              <a:off x="816" y="168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816" y="1348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4"/>
            <p:cNvSpPr>
              <a:spLocks noChangeArrowheads="1"/>
            </p:cNvSpPr>
            <p:nvPr/>
          </p:nvSpPr>
          <p:spPr bwMode="auto">
            <a:xfrm>
              <a:off x="816" y="1012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1392" y="1348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1392" y="1012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7"/>
            <p:cNvSpPr>
              <a:spLocks noChangeArrowheads="1"/>
            </p:cNvSpPr>
            <p:nvPr/>
          </p:nvSpPr>
          <p:spPr bwMode="auto">
            <a:xfrm>
              <a:off x="1104" y="2212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1104" y="1865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9"/>
            <p:cNvSpPr>
              <a:spLocks noChangeArrowheads="1"/>
            </p:cNvSpPr>
            <p:nvPr/>
          </p:nvSpPr>
          <p:spPr bwMode="auto">
            <a:xfrm>
              <a:off x="1104" y="1540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20"/>
            <p:cNvSpPr>
              <a:spLocks noChangeArrowheads="1"/>
            </p:cNvSpPr>
            <p:nvPr/>
          </p:nvSpPr>
          <p:spPr bwMode="auto">
            <a:xfrm>
              <a:off x="1104" y="120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21"/>
            <p:cNvSpPr>
              <a:spLocks noChangeArrowheads="1"/>
            </p:cNvSpPr>
            <p:nvPr/>
          </p:nvSpPr>
          <p:spPr bwMode="auto">
            <a:xfrm>
              <a:off x="1104" y="868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noFill/>
            <a:ln w="9360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TextBox 6">
            <a:extLst>
              <a:ext uri="{FF2B5EF4-FFF2-40B4-BE49-F238E27FC236}">
                <a16:creationId xmlns:a16="http://schemas.microsoft.com/office/drawing/2014/main" xmlns="" id="{C98314B2-008B-4484-B802-A903AE4AFD0B}"/>
              </a:ext>
            </a:extLst>
          </p:cNvPr>
          <p:cNvSpPr txBox="1"/>
          <p:nvPr/>
        </p:nvSpPr>
        <p:spPr>
          <a:xfrm>
            <a:off x="3731891" y="2204714"/>
            <a:ext cx="26346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/>
              <a:t>R</a:t>
            </a:r>
            <a:r>
              <a:rPr lang="sk-SK" sz="2400" dirty="0" err="1" smtClean="0"/>
              <a:t>ôzne</a:t>
            </a:r>
            <a:r>
              <a:rPr lang="sk-SK" sz="2400" dirty="0" smtClean="0"/>
              <a:t> typy úloh: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Klasifikačná úloha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Selekčná úloha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Triediaca úloha</a:t>
            </a:r>
          </a:p>
          <a:p>
            <a:endParaRPr lang="en-US" sz="2400" dirty="0"/>
          </a:p>
        </p:txBody>
      </p:sp>
      <p:sp>
        <p:nvSpPr>
          <p:cNvPr id="48" name="TextBox 6">
            <a:extLst>
              <a:ext uri="{FF2B5EF4-FFF2-40B4-BE49-F238E27FC236}">
                <a16:creationId xmlns:a16="http://schemas.microsoft.com/office/drawing/2014/main" xmlns="" id="{C98314B2-008B-4484-B802-A903AE4AFD0B}"/>
              </a:ext>
            </a:extLst>
          </p:cNvPr>
          <p:cNvSpPr txBox="1"/>
          <p:nvPr/>
        </p:nvSpPr>
        <p:spPr>
          <a:xfrm>
            <a:off x="6433181" y="2597144"/>
            <a:ext cx="55911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smtClean="0"/>
              <a:t>1,</a:t>
            </a:r>
            <a:r>
              <a:rPr lang="sk-SK" sz="2400" i="1" dirty="0" smtClean="0"/>
              <a:t> </a:t>
            </a:r>
            <a:r>
              <a:rPr lang="en-US" sz="2400" i="1" dirty="0" smtClean="0"/>
              <a:t>0,</a:t>
            </a:r>
            <a:r>
              <a:rPr lang="sk-SK" sz="2400" i="1" dirty="0" smtClean="0"/>
              <a:t> </a:t>
            </a:r>
            <a:r>
              <a:rPr lang="en-US" sz="2400" i="1" dirty="0" smtClean="0"/>
              <a:t>0,</a:t>
            </a:r>
            <a:r>
              <a:rPr lang="sk-SK" sz="2400" i="1" dirty="0" smtClean="0"/>
              <a:t> </a:t>
            </a:r>
            <a:r>
              <a:rPr lang="en-US" sz="2400" i="1" dirty="0" smtClean="0"/>
              <a:t>1,</a:t>
            </a:r>
            <a:r>
              <a:rPr lang="sk-SK" sz="2400" i="1" dirty="0" smtClean="0"/>
              <a:t> </a:t>
            </a:r>
            <a:r>
              <a:rPr lang="en-US" sz="2400" i="1" dirty="0" smtClean="0"/>
              <a:t>1,</a:t>
            </a:r>
            <a:r>
              <a:rPr lang="sk-SK" sz="2400" i="1" dirty="0" smtClean="0"/>
              <a:t> </a:t>
            </a:r>
            <a:r>
              <a:rPr lang="en-US" sz="2400" i="1" dirty="0" smtClean="0"/>
              <a:t>0,</a:t>
            </a:r>
            <a:r>
              <a:rPr lang="sk-SK" sz="2400" i="1" dirty="0" smtClean="0"/>
              <a:t> </a:t>
            </a:r>
            <a:r>
              <a:rPr lang="en-US" sz="2400" i="1" dirty="0" smtClean="0"/>
              <a:t>…,</a:t>
            </a:r>
            <a:r>
              <a:rPr lang="sk-SK" sz="2400" i="1" dirty="0" smtClean="0"/>
              <a:t> </a:t>
            </a:r>
            <a:r>
              <a:rPr lang="en-US" sz="2400" i="1" dirty="0" smtClean="0"/>
              <a:t>0,</a:t>
            </a:r>
            <a:r>
              <a:rPr lang="sk-SK" sz="2400" i="1" dirty="0" smtClean="0"/>
              <a:t> </a:t>
            </a:r>
            <a:r>
              <a:rPr lang="en-US" sz="2400" i="1" dirty="0" smtClean="0"/>
              <a:t>1</a:t>
            </a:r>
            <a:r>
              <a:rPr lang="sk-SK" sz="2400" i="1" dirty="0" smtClean="0"/>
              <a:t> </a:t>
            </a:r>
            <a:r>
              <a:rPr lang="en-US" sz="2400" dirty="0" smtClean="0"/>
              <a:t>(</a:t>
            </a:r>
            <a:r>
              <a:rPr lang="sk-SK" sz="2400" dirty="0" smtClean="0"/>
              <a:t>dĺžka n</a:t>
            </a:r>
            <a:r>
              <a:rPr lang="en-US" sz="2400" dirty="0" smtClean="0"/>
              <a:t>)</a:t>
            </a:r>
            <a:r>
              <a:rPr lang="sk-SK" sz="2400" dirty="0" smtClean="0"/>
              <a:t> </a:t>
            </a:r>
            <a:r>
              <a:rPr lang="en-US" sz="2400" dirty="0" smtClean="0"/>
              <a:t>(2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</a:t>
            </a:r>
            <a:endParaRPr lang="sk-SK" sz="2400" dirty="0" smtClean="0"/>
          </a:p>
          <a:p>
            <a:r>
              <a:rPr lang="en-US" sz="2400" i="1" dirty="0" smtClean="0"/>
              <a:t>m3,</a:t>
            </a:r>
            <a:r>
              <a:rPr lang="sk-SK" sz="2400" i="1" dirty="0" smtClean="0"/>
              <a:t> </a:t>
            </a:r>
            <a:r>
              <a:rPr lang="en-US" sz="2400" i="1" dirty="0" smtClean="0"/>
              <a:t>m7,</a:t>
            </a:r>
            <a:r>
              <a:rPr lang="sk-SK" sz="2400" i="1" dirty="0" smtClean="0"/>
              <a:t> </a:t>
            </a:r>
            <a:r>
              <a:rPr lang="en-US" sz="2400" i="1" dirty="0" smtClean="0"/>
              <a:t>m8,</a:t>
            </a:r>
            <a:r>
              <a:rPr lang="sk-SK" sz="2400" i="1" dirty="0" smtClean="0"/>
              <a:t> </a:t>
            </a:r>
            <a:r>
              <a:rPr lang="en-US" sz="2400" i="1" dirty="0" smtClean="0"/>
              <a:t>m12,</a:t>
            </a:r>
            <a:r>
              <a:rPr lang="sk-SK" sz="2400" i="1" dirty="0" smtClean="0"/>
              <a:t> </a:t>
            </a:r>
            <a:r>
              <a:rPr lang="en-US" sz="2400" i="1" dirty="0" smtClean="0"/>
              <a:t>m18</a:t>
            </a:r>
            <a:r>
              <a:rPr lang="en-US" sz="2400" dirty="0" smtClean="0"/>
              <a:t> </a:t>
            </a:r>
            <a:r>
              <a:rPr lang="sk-SK" sz="2400" dirty="0" smtClean="0"/>
              <a:t> </a:t>
            </a:r>
            <a:r>
              <a:rPr lang="en-US" sz="2400" dirty="0" smtClean="0"/>
              <a:t>(</a:t>
            </a:r>
            <a:r>
              <a:rPr lang="sk-SK" sz="2400" dirty="0" smtClean="0"/>
              <a:t>dĺžka k</a:t>
            </a:r>
            <a:r>
              <a:rPr lang="en-US" sz="2400" dirty="0" smtClean="0"/>
              <a:t>)</a:t>
            </a:r>
            <a:r>
              <a:rPr lang="sk-SK" sz="2400" dirty="0" smtClean="0"/>
              <a:t> </a:t>
            </a:r>
            <a:r>
              <a:rPr lang="en-US" sz="2400" dirty="0" smtClean="0"/>
              <a:t>(n </a:t>
            </a:r>
            <a:r>
              <a:rPr lang="en-US" sz="2400" dirty="0" err="1" smtClean="0"/>
              <a:t>nad</a:t>
            </a:r>
            <a:r>
              <a:rPr lang="en-US" sz="2400" dirty="0" smtClean="0"/>
              <a:t> k)</a:t>
            </a:r>
            <a:endParaRPr lang="sk-SK" sz="2400" dirty="0" smtClean="0"/>
          </a:p>
          <a:p>
            <a:r>
              <a:rPr lang="en-US" sz="2400" i="1" dirty="0" smtClean="0"/>
              <a:t>m9,</a:t>
            </a:r>
            <a:r>
              <a:rPr lang="sk-SK" sz="2400" i="1" dirty="0" smtClean="0"/>
              <a:t> </a:t>
            </a:r>
            <a:r>
              <a:rPr lang="en-US" sz="2400" i="1" dirty="0" smtClean="0"/>
              <a:t>m17,</a:t>
            </a:r>
            <a:r>
              <a:rPr lang="sk-SK" sz="2400" i="1" dirty="0" smtClean="0"/>
              <a:t> </a:t>
            </a:r>
            <a:r>
              <a:rPr lang="en-US" sz="2400" i="1" dirty="0" smtClean="0"/>
              <a:t>m2,</a:t>
            </a:r>
            <a:r>
              <a:rPr lang="sk-SK" sz="2400" i="1" dirty="0" smtClean="0"/>
              <a:t> </a:t>
            </a:r>
            <a:r>
              <a:rPr lang="en-US" sz="2400" i="1" dirty="0" smtClean="0"/>
              <a:t>…,</a:t>
            </a:r>
            <a:r>
              <a:rPr lang="sk-SK" sz="2400" i="1" dirty="0" smtClean="0"/>
              <a:t> </a:t>
            </a:r>
            <a:r>
              <a:rPr lang="en-US" sz="2400" i="1" dirty="0" smtClean="0"/>
              <a:t>m7</a:t>
            </a:r>
            <a:r>
              <a:rPr lang="en-US" sz="2400" dirty="0" smtClean="0"/>
              <a:t>  </a:t>
            </a:r>
            <a:r>
              <a:rPr lang="sk-SK" sz="2400" dirty="0" smtClean="0"/>
              <a:t>   </a:t>
            </a:r>
            <a:r>
              <a:rPr lang="en-US" sz="2400" dirty="0" smtClean="0"/>
              <a:t>(</a:t>
            </a:r>
            <a:r>
              <a:rPr lang="sk-SK" sz="2400" dirty="0" smtClean="0"/>
              <a:t>dĺžka n</a:t>
            </a:r>
            <a:r>
              <a:rPr lang="en-US" sz="2400" dirty="0" smtClean="0"/>
              <a:t>)</a:t>
            </a:r>
            <a:r>
              <a:rPr lang="sk-SK" sz="2400" dirty="0" smtClean="0"/>
              <a:t> </a:t>
            </a:r>
            <a:r>
              <a:rPr lang="en-US" sz="2400" dirty="0" smtClean="0"/>
              <a:t>(n!)</a:t>
            </a:r>
            <a:endParaRPr lang="sk-SK" sz="2400" dirty="0" smtClean="0"/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xmlns="" id="{A31CD1C5-FD43-43C8-89AD-EAA07B4F3549}"/>
              </a:ext>
            </a:extLst>
          </p:cNvPr>
          <p:cNvSpPr txBox="1"/>
          <p:nvPr/>
        </p:nvSpPr>
        <p:spPr>
          <a:xfrm>
            <a:off x="202177" y="4503688"/>
            <a:ext cx="93533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Priestor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kandid</a:t>
            </a:r>
            <a:r>
              <a:rPr lang="sk-SK" sz="2400" b="1" dirty="0" err="1" smtClean="0"/>
              <a:t>átov</a:t>
            </a:r>
            <a:r>
              <a:rPr lang="sk-SK" sz="2400" dirty="0" smtClean="0"/>
              <a:t> je usporiadaný priestor všetkých kombinácií možných hodnôt všetkých atribútov </a:t>
            </a:r>
            <a:r>
              <a:rPr lang="en-US" sz="2400" dirty="0" smtClean="0"/>
              <a:t>(</a:t>
            </a:r>
            <a:r>
              <a:rPr lang="sk-SK" sz="2400" b="1" dirty="0" smtClean="0"/>
              <a:t>kandidátov</a:t>
            </a:r>
            <a:r>
              <a:rPr lang="sk-SK" sz="2400" dirty="0" smtClean="0"/>
              <a:t> – potenciálnych riešení</a:t>
            </a:r>
            <a:r>
              <a:rPr lang="en-US" sz="2400" dirty="0" smtClean="0"/>
              <a:t>)</a:t>
            </a:r>
            <a:r>
              <a:rPr lang="sk-SK" sz="2400" dirty="0" smtClean="0"/>
              <a:t>. </a:t>
            </a:r>
          </a:p>
          <a:p>
            <a:r>
              <a:rPr lang="sk-SK" sz="2400" dirty="0" smtClean="0"/>
              <a:t>Kandidát môže byť:</a:t>
            </a:r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sk-SK" sz="2400" dirty="0" err="1" smtClean="0"/>
              <a:t>validný</a:t>
            </a:r>
            <a:r>
              <a:rPr lang="en-US" sz="2400" dirty="0" smtClean="0"/>
              <a:t>/</a:t>
            </a:r>
            <a:r>
              <a:rPr lang="sk-SK" sz="2400" dirty="0" err="1" smtClean="0"/>
              <a:t>nevalidný</a:t>
            </a:r>
            <a:r>
              <a:rPr lang="sk-SK" sz="2400" dirty="0" smtClean="0"/>
              <a:t> – ak sú zadané ohraničenia, ktoré musia byť splnené </a:t>
            </a:r>
            <a:endParaRPr lang="sk-SK" sz="2400" dirty="0"/>
          </a:p>
          <a:p>
            <a:pPr>
              <a:buFont typeface="Arial" pitchFamily="34" charset="0"/>
              <a:buChar char="•"/>
            </a:pPr>
            <a:r>
              <a:rPr lang="sk-SK" sz="2400" dirty="0" smtClean="0"/>
              <a:t> </a:t>
            </a:r>
            <a:r>
              <a:rPr lang="en-US" sz="2400" dirty="0" err="1" smtClean="0"/>
              <a:t>optim</a:t>
            </a:r>
            <a:r>
              <a:rPr lang="sk-SK" sz="2400" dirty="0" err="1" smtClean="0"/>
              <a:t>álny</a:t>
            </a:r>
            <a:r>
              <a:rPr lang="en-US" sz="2400" dirty="0" smtClean="0"/>
              <a:t>/</a:t>
            </a:r>
            <a:r>
              <a:rPr lang="sk-SK" sz="2400" dirty="0" smtClean="0"/>
              <a:t>neoptimálny – ak je zadané nejaké optimalizačné kritérium</a:t>
            </a:r>
            <a:endParaRPr lang="sk-SK" sz="2400" dirty="0"/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xmlns="" id="{C98314B2-008B-4484-B802-A903AE4AFD0B}"/>
              </a:ext>
            </a:extLst>
          </p:cNvPr>
          <p:cNvSpPr txBox="1"/>
          <p:nvPr/>
        </p:nvSpPr>
        <p:spPr>
          <a:xfrm>
            <a:off x="7132321" y="1558829"/>
            <a:ext cx="4404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/>
              <a:t>Tvar</a:t>
            </a:r>
            <a:r>
              <a:rPr lang="en-US" sz="2400" dirty="0" smtClean="0"/>
              <a:t> </a:t>
            </a:r>
            <a:r>
              <a:rPr lang="sk-SK" sz="2400" dirty="0" smtClean="0"/>
              <a:t>riešenia: A</a:t>
            </a:r>
            <a:r>
              <a:rPr lang="en-US" sz="2400" dirty="0" smtClean="0"/>
              <a:t>1, A2, A3, A4, …</a:t>
            </a:r>
            <a:endParaRPr lang="sk-SK" sz="2400" dirty="0" smtClean="0"/>
          </a:p>
          <a:p>
            <a:r>
              <a:rPr lang="sk-SK" sz="2400" dirty="0" smtClean="0"/>
              <a:t>	- </a:t>
            </a:r>
            <a:r>
              <a:rPr lang="sk-SK" sz="2400" b="1" dirty="0" smtClean="0"/>
              <a:t>súbor hodnôt atribútov</a:t>
            </a:r>
            <a:endParaRPr lang="en-US" sz="2400" b="1" dirty="0"/>
          </a:p>
        </p:txBody>
      </p:sp>
      <p:grpSp>
        <p:nvGrpSpPr>
          <p:cNvPr id="51" name="Skupina 50"/>
          <p:cNvGrpSpPr/>
          <p:nvPr/>
        </p:nvGrpSpPr>
        <p:grpSpPr>
          <a:xfrm>
            <a:off x="9418320" y="3931920"/>
            <a:ext cx="2434590" cy="2522875"/>
            <a:chOff x="5795010" y="3851910"/>
            <a:chExt cx="2434590" cy="2522875"/>
          </a:xfrm>
        </p:grpSpPr>
        <p:sp>
          <p:nvSpPr>
            <p:cNvPr id="52" name="Obdĺžnik 51"/>
            <p:cNvSpPr/>
            <p:nvPr/>
          </p:nvSpPr>
          <p:spPr>
            <a:xfrm>
              <a:off x="6309360" y="3851910"/>
              <a:ext cx="1920240" cy="2045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BlokTextu 52"/>
            <p:cNvSpPr txBox="1"/>
            <p:nvPr/>
          </p:nvSpPr>
          <p:spPr>
            <a:xfrm>
              <a:off x="5795010" y="468630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/>
                <a:t>A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54" name="BlokTextu 53"/>
            <p:cNvSpPr txBox="1"/>
            <p:nvPr/>
          </p:nvSpPr>
          <p:spPr>
            <a:xfrm>
              <a:off x="7067550" y="591312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/>
                <a:t>A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55" name="Obdĺžnik 54"/>
            <p:cNvSpPr/>
            <p:nvPr/>
          </p:nvSpPr>
          <p:spPr>
            <a:xfrm>
              <a:off x="7810500" y="547878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bdĺžnik 55"/>
            <p:cNvSpPr/>
            <p:nvPr/>
          </p:nvSpPr>
          <p:spPr>
            <a:xfrm>
              <a:off x="7414260" y="548259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bdĺžnik 56"/>
            <p:cNvSpPr/>
            <p:nvPr/>
          </p:nvSpPr>
          <p:spPr>
            <a:xfrm>
              <a:off x="7006590" y="548640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bdĺžnik 57"/>
            <p:cNvSpPr/>
            <p:nvPr/>
          </p:nvSpPr>
          <p:spPr>
            <a:xfrm>
              <a:off x="6576060" y="549021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bdĺžnik 58"/>
            <p:cNvSpPr/>
            <p:nvPr/>
          </p:nvSpPr>
          <p:spPr>
            <a:xfrm>
              <a:off x="7814310" y="509397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bdĺžnik 59"/>
            <p:cNvSpPr/>
            <p:nvPr/>
          </p:nvSpPr>
          <p:spPr>
            <a:xfrm>
              <a:off x="7418070" y="509778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bdĺžnik 60"/>
            <p:cNvSpPr/>
            <p:nvPr/>
          </p:nvSpPr>
          <p:spPr>
            <a:xfrm>
              <a:off x="7010400" y="510159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bdĺžnik 61"/>
            <p:cNvSpPr/>
            <p:nvPr/>
          </p:nvSpPr>
          <p:spPr>
            <a:xfrm>
              <a:off x="6579870" y="510540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bdĺžnik 62"/>
            <p:cNvSpPr/>
            <p:nvPr/>
          </p:nvSpPr>
          <p:spPr>
            <a:xfrm>
              <a:off x="7818120" y="467487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bdĺžnik 63"/>
            <p:cNvSpPr/>
            <p:nvPr/>
          </p:nvSpPr>
          <p:spPr>
            <a:xfrm>
              <a:off x="7421880" y="467868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bdĺžnik 64"/>
            <p:cNvSpPr/>
            <p:nvPr/>
          </p:nvSpPr>
          <p:spPr>
            <a:xfrm>
              <a:off x="7014210" y="468249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bdĺžnik 65"/>
            <p:cNvSpPr/>
            <p:nvPr/>
          </p:nvSpPr>
          <p:spPr>
            <a:xfrm>
              <a:off x="6583680" y="468630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bdĺžnik 66"/>
            <p:cNvSpPr/>
            <p:nvPr/>
          </p:nvSpPr>
          <p:spPr>
            <a:xfrm>
              <a:off x="7821930" y="425577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bdĺžnik 67"/>
            <p:cNvSpPr/>
            <p:nvPr/>
          </p:nvSpPr>
          <p:spPr>
            <a:xfrm>
              <a:off x="7425690" y="425958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bdĺžnik 68"/>
            <p:cNvSpPr/>
            <p:nvPr/>
          </p:nvSpPr>
          <p:spPr>
            <a:xfrm>
              <a:off x="7018020" y="426339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bdĺžnik 69"/>
            <p:cNvSpPr/>
            <p:nvPr/>
          </p:nvSpPr>
          <p:spPr>
            <a:xfrm>
              <a:off x="6587490" y="426720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96" y="1432084"/>
            <a:ext cx="4353980" cy="3745705"/>
          </a:xfrm>
          <a:prstGeom prst="rect">
            <a:avLst/>
          </a:prstGeom>
        </p:spPr>
      </p:pic>
      <p:sp>
        <p:nvSpPr>
          <p:cNvPr id="11" name="Zástupný symbol obsahu 2"/>
          <p:cNvSpPr>
            <a:spLocks noGrp="1"/>
          </p:cNvSpPr>
          <p:nvPr>
            <p:ph idx="1"/>
          </p:nvPr>
        </p:nvSpPr>
        <p:spPr>
          <a:xfrm>
            <a:off x="9715501" y="4526280"/>
            <a:ext cx="2068830" cy="17602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k-SK" sz="2400" dirty="0" smtClean="0"/>
              <a:t>žirafa, </a:t>
            </a:r>
            <a:r>
              <a:rPr lang="sk-SK" sz="2400" dirty="0" err="1" smtClean="0"/>
              <a:t>európa</a:t>
            </a:r>
            <a:endParaRPr lang="sk-SK" sz="2400" dirty="0" smtClean="0"/>
          </a:p>
          <a:p>
            <a:pPr>
              <a:spcBef>
                <a:spcPts val="600"/>
              </a:spcBef>
            </a:pPr>
            <a:r>
              <a:rPr lang="sk-SK" sz="2400" dirty="0" smtClean="0"/>
              <a:t>puška, kurín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auto, íver</a:t>
            </a:r>
          </a:p>
          <a:p>
            <a:pPr>
              <a:spcBef>
                <a:spcPts val="600"/>
              </a:spcBef>
            </a:pPr>
            <a:r>
              <a:rPr lang="sk-SK" sz="2400" dirty="0" smtClean="0"/>
              <a:t>pór, eso</a:t>
            </a:r>
            <a:endParaRPr lang="en-US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662922" cy="1499616"/>
          </a:xfrm>
        </p:spPr>
        <p:txBody>
          <a:bodyPr/>
          <a:lstStyle/>
          <a:p>
            <a:r>
              <a:rPr lang="sk-SK" dirty="0" smtClean="0"/>
              <a:t>Rozhodovací problém ako úloha s ohraničeniami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740069" y="2160270"/>
            <a:ext cx="8784000" cy="406629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Množina premenných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 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}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lvl="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pP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 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}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Množina domén</a:t>
            </a:r>
            <a:r>
              <a:rPr lang="sk-SK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= { D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}</a:t>
            </a:r>
          </a:p>
          <a:p>
            <a:pPr marL="448056" marR="0" lvl="2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{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žirafa, </a:t>
            </a:r>
            <a:r>
              <a:rPr kumimoji="0" lang="sk-SK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európa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puška, kurín, auto, íver, pór, eso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sk-SK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Množina ohraničení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sk-SK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,...,C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,C</a:t>
            </a:r>
            <a:r>
              <a:rPr kumimoji="0" lang="sk-SK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..., C</a:t>
            </a:r>
            <a:r>
              <a:rPr kumimoji="0" lang="sk-SK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n-1,n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sk-SK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1,2,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sk-SK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sk-SK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2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žirafa, </a:t>
            </a:r>
            <a:r>
              <a:rPr kumimoji="0" lang="sk-SK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európa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sk-SK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2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sk-SK" sz="2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</a:t>
            </a:r>
            <a:r>
              <a:rPr kumimoji="0" lang="sk-SK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európa-puška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európa-kurín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európa-auto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k-SK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puška-kurín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...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sk-SK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lvl="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pP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sk-SK" sz="2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1,2,3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{</a:t>
            </a:r>
            <a:r>
              <a:rPr lang="sk-SK" sz="2200" i="1" dirty="0" err="1" smtClean="0"/>
              <a:t>európa-puška-puška</a:t>
            </a:r>
            <a:r>
              <a:rPr lang="sk-SK" sz="2200" i="1" dirty="0" smtClean="0"/>
              <a:t>, ...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sk-SK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2" indent="-13716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sk-SK" sz="2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1,2,3,4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{</a:t>
            </a:r>
            <a:r>
              <a:rPr kumimoji="0" lang="sk-SK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sk-SK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sk-SK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Šípka doľava 11"/>
          <p:cNvSpPr/>
          <p:nvPr/>
        </p:nvSpPr>
        <p:spPr>
          <a:xfrm>
            <a:off x="2928379" y="5452252"/>
            <a:ext cx="3819646" cy="4977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Hľadané riešenia</a:t>
            </a:r>
            <a:endParaRPr lang="en-US" dirty="0"/>
          </a:p>
        </p:txBody>
      </p:sp>
      <p:sp>
        <p:nvSpPr>
          <p:cNvPr id="13" name="Šípka doľava 12"/>
          <p:cNvSpPr/>
          <p:nvPr/>
        </p:nvSpPr>
        <p:spPr>
          <a:xfrm>
            <a:off x="4931159" y="5061207"/>
            <a:ext cx="4627938" cy="4977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Vyššie </a:t>
            </a:r>
            <a:r>
              <a:rPr lang="sk-SK" dirty="0" err="1" smtClean="0"/>
              <a:t>árnosti</a:t>
            </a:r>
            <a:r>
              <a:rPr lang="sk-SK" dirty="0" smtClean="0"/>
              <a:t> zvyčajne nie sú zadané</a:t>
            </a:r>
            <a:endParaRPr lang="en-US" dirty="0"/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4537710" y="5955030"/>
            <a:ext cx="5577841" cy="56007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Priestor kandidátov = 8</a:t>
            </a:r>
            <a:r>
              <a:rPr kumimoji="0" lang="sk-SK" sz="24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alebo 8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sk-SK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400" i="1" dirty="0" smtClean="0">
                <a:solidFill>
                  <a:srgbClr val="FF0000"/>
                </a:solidFill>
              </a:rPr>
              <a:t>*5</a:t>
            </a:r>
            <a:r>
              <a:rPr kumimoji="0" lang="sk-SK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Konzistenčné algoritmy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smtClean="0"/>
              <a:t>Princípom je transformácia na jednoduchší problém (s prísnejšími ohraničeniami) s rovnakou množinou riešení = </a:t>
            </a:r>
            <a:r>
              <a:rPr lang="sk-SK" sz="2400" dirty="0" smtClean="0">
                <a:solidFill>
                  <a:srgbClr val="00B050"/>
                </a:solidFill>
              </a:rPr>
              <a:t>redukcia veľkosti priestoru kandidátov</a:t>
            </a:r>
          </a:p>
          <a:p>
            <a:r>
              <a:rPr lang="sk-SK" sz="2400" dirty="0" smtClean="0"/>
              <a:t>Úprava ohraničení (ich sprísňovanie) tak, aby boli vzájomne konzistentné</a:t>
            </a:r>
          </a:p>
          <a:p>
            <a:r>
              <a:rPr lang="sk-SK" sz="2400" dirty="0" smtClean="0"/>
              <a:t>Reťazové sprísňovanie – zmena v jednom ohraničení vyvolá zmenu iného ohraničenia a na základe toho sa zmení ďalšie ohraničenie ... = </a:t>
            </a:r>
            <a:r>
              <a:rPr lang="sk-SK" sz="2400" b="1" dirty="0" smtClean="0"/>
              <a:t>propagácia (šírenie) ohraničení</a:t>
            </a:r>
          </a:p>
          <a:p>
            <a:r>
              <a:rPr lang="sk-SK" sz="2400" b="1" dirty="0" smtClean="0"/>
              <a:t>Konzistencia</a:t>
            </a:r>
            <a:r>
              <a:rPr lang="sk-SK" sz="2400" dirty="0" smtClean="0"/>
              <a:t> (</a:t>
            </a:r>
            <a:r>
              <a:rPr lang="sk-SK" sz="2400" dirty="0" err="1" smtClean="0"/>
              <a:t>x,y</a:t>
            </a:r>
            <a:r>
              <a:rPr lang="sk-SK" sz="2400" dirty="0" smtClean="0"/>
              <a:t>) – ľubovoľná skupina x premenných je konzistentná s každou skupinou y premenných (x a y sú </a:t>
            </a:r>
            <a:r>
              <a:rPr lang="sk-SK" sz="2400" dirty="0" err="1" smtClean="0"/>
              <a:t>disjunktné</a:t>
            </a:r>
            <a:r>
              <a:rPr lang="sk-SK" sz="2400" dirty="0" smtClean="0"/>
              <a:t>)</a:t>
            </a:r>
          </a:p>
          <a:p>
            <a:r>
              <a:rPr lang="sk-SK" sz="2400" dirty="0" smtClean="0"/>
              <a:t>Úplná konzistencia všetkých ohraničení (ponechanie iba </a:t>
            </a:r>
            <a:r>
              <a:rPr lang="sk-SK" sz="2400" dirty="0" err="1" smtClean="0"/>
              <a:t>validných</a:t>
            </a:r>
            <a:r>
              <a:rPr lang="sk-SK" sz="2400" dirty="0" smtClean="0"/>
              <a:t> riešení) alebo čiastočná konzistencia (sú ponechané aj niektoré </a:t>
            </a:r>
            <a:r>
              <a:rPr lang="sk-SK" sz="2400" dirty="0" err="1" smtClean="0"/>
              <a:t>nevalidné</a:t>
            </a:r>
            <a:r>
              <a:rPr lang="sk-SK" sz="2400" dirty="0" smtClean="0"/>
              <a:t> riešenia)</a:t>
            </a:r>
            <a:endParaRPr lang="en-US" sz="24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7" name="Skupina 26"/>
          <p:cNvGrpSpPr/>
          <p:nvPr/>
        </p:nvGrpSpPr>
        <p:grpSpPr>
          <a:xfrm>
            <a:off x="9281160" y="525780"/>
            <a:ext cx="2434590" cy="2522875"/>
            <a:chOff x="9281160" y="525780"/>
            <a:chExt cx="2434590" cy="2522875"/>
          </a:xfrm>
        </p:grpSpPr>
        <p:sp>
          <p:nvSpPr>
            <p:cNvPr id="8" name="Obdĺžnik 7"/>
            <p:cNvSpPr/>
            <p:nvPr/>
          </p:nvSpPr>
          <p:spPr>
            <a:xfrm>
              <a:off x="9795510" y="525780"/>
              <a:ext cx="1920240" cy="2045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9281160" y="136017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/>
                <a:t>A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10553700" y="2586990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400" dirty="0" smtClean="0"/>
                <a:t>A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1" name="Obdĺžnik 10"/>
            <p:cNvSpPr/>
            <p:nvPr/>
          </p:nvSpPr>
          <p:spPr>
            <a:xfrm>
              <a:off x="11296650" y="215265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ĺžnik 11"/>
            <p:cNvSpPr/>
            <p:nvPr/>
          </p:nvSpPr>
          <p:spPr>
            <a:xfrm>
              <a:off x="10900410" y="215646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ĺžnik 13"/>
            <p:cNvSpPr/>
            <p:nvPr/>
          </p:nvSpPr>
          <p:spPr>
            <a:xfrm>
              <a:off x="10062210" y="216408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ĺžnik 14"/>
            <p:cNvSpPr/>
            <p:nvPr/>
          </p:nvSpPr>
          <p:spPr>
            <a:xfrm>
              <a:off x="11300460" y="176784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bdĺžnik 16"/>
            <p:cNvSpPr/>
            <p:nvPr/>
          </p:nvSpPr>
          <p:spPr>
            <a:xfrm>
              <a:off x="10496550" y="177546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bdĺžnik 19"/>
            <p:cNvSpPr/>
            <p:nvPr/>
          </p:nvSpPr>
          <p:spPr>
            <a:xfrm>
              <a:off x="10908030" y="135255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bdĺžnik 20"/>
            <p:cNvSpPr/>
            <p:nvPr/>
          </p:nvSpPr>
          <p:spPr>
            <a:xfrm>
              <a:off x="10500360" y="135636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bdĺžnik 21"/>
            <p:cNvSpPr/>
            <p:nvPr/>
          </p:nvSpPr>
          <p:spPr>
            <a:xfrm>
              <a:off x="10069830" y="136017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bdĺžnik 22"/>
            <p:cNvSpPr/>
            <p:nvPr/>
          </p:nvSpPr>
          <p:spPr>
            <a:xfrm>
              <a:off x="11308080" y="92964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bdĺžnik 23"/>
            <p:cNvSpPr/>
            <p:nvPr/>
          </p:nvSpPr>
          <p:spPr>
            <a:xfrm>
              <a:off x="10911840" y="93345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bdĺžnik 24"/>
            <p:cNvSpPr/>
            <p:nvPr/>
          </p:nvSpPr>
          <p:spPr>
            <a:xfrm>
              <a:off x="10504170" y="937260"/>
              <a:ext cx="148590" cy="14859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47055" cy="1499616"/>
          </a:xfrm>
        </p:spPr>
        <p:txBody>
          <a:bodyPr/>
          <a:lstStyle/>
          <a:p>
            <a:r>
              <a:rPr lang="sk-SK" dirty="0" smtClean="0"/>
              <a:t>vnucovanie konzistencie</a:t>
            </a:r>
            <a:r>
              <a:rPr lang="en-US" dirty="0" smtClean="0"/>
              <a:t> </a:t>
            </a:r>
            <a:r>
              <a:rPr lang="sk-SK" dirty="0" smtClean="0"/>
              <a:t>– (1,1) </a:t>
            </a:r>
            <a:r>
              <a:rPr lang="sk-SK" dirty="0" err="1" smtClean="0"/>
              <a:t>konzisTencia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6885" y="1703672"/>
            <a:ext cx="11646568" cy="4605688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sk-SK" sz="2200" i="1" dirty="0" smtClean="0"/>
              <a:t>C</a:t>
            </a:r>
            <a:r>
              <a:rPr lang="sk-SK" sz="2200" i="1" baseline="30000" dirty="0" smtClean="0"/>
              <a:t>2</a:t>
            </a:r>
            <a:r>
              <a:rPr lang="sk-SK" sz="2200" i="1" dirty="0" smtClean="0"/>
              <a:t> </a:t>
            </a:r>
            <a:r>
              <a:rPr lang="en-US" sz="2200" i="1" dirty="0" smtClean="0"/>
              <a:t>= {</a:t>
            </a:r>
            <a:r>
              <a:rPr lang="sk-SK" sz="2200" i="1" dirty="0" smtClean="0">
                <a:solidFill>
                  <a:srgbClr val="00B050"/>
                </a:solidFill>
              </a:rPr>
              <a:t>puška</a:t>
            </a:r>
            <a:r>
              <a:rPr lang="sk-SK" sz="2200" i="1" dirty="0" smtClean="0"/>
              <a:t>, </a:t>
            </a:r>
            <a:r>
              <a:rPr lang="sk-SK" sz="2200" i="1" dirty="0" smtClean="0">
                <a:solidFill>
                  <a:srgbClr val="00B050"/>
                </a:solidFill>
              </a:rPr>
              <a:t>kurín</a:t>
            </a:r>
            <a:r>
              <a:rPr lang="en-US" sz="2200" i="1" dirty="0" smtClean="0"/>
              <a:t>}</a:t>
            </a:r>
            <a:endParaRPr lang="sk-SK" sz="2200" i="1" dirty="0" smtClean="0"/>
          </a:p>
          <a:p>
            <a:pPr lvl="1">
              <a:defRPr/>
            </a:pPr>
            <a:r>
              <a:rPr lang="sk-SK" sz="2200" i="1" dirty="0" smtClean="0"/>
              <a:t>C</a:t>
            </a:r>
            <a:r>
              <a:rPr lang="sk-SK" sz="2200" i="1" baseline="30000" dirty="0" smtClean="0"/>
              <a:t>1,2</a:t>
            </a:r>
            <a:r>
              <a:rPr lang="sk-SK" sz="2200" i="1" dirty="0" smtClean="0"/>
              <a:t> </a:t>
            </a:r>
            <a:r>
              <a:rPr lang="en-US" sz="2200" i="1" dirty="0" smtClean="0"/>
              <a:t>= {</a:t>
            </a:r>
            <a:r>
              <a:rPr lang="sk-SK" sz="2200" i="1" dirty="0" err="1" smtClean="0">
                <a:solidFill>
                  <a:srgbClr val="00B050"/>
                </a:solidFill>
              </a:rPr>
              <a:t>európa-puška</a:t>
            </a:r>
            <a:r>
              <a:rPr lang="sk-SK" sz="2200" i="1" dirty="0" smtClean="0"/>
              <a:t>,</a:t>
            </a:r>
            <a:r>
              <a:rPr lang="sk-SK" sz="2200" i="1" dirty="0" smtClean="0">
                <a:solidFill>
                  <a:srgbClr val="00B050"/>
                </a:solidFill>
              </a:rPr>
              <a:t> </a:t>
            </a:r>
            <a:r>
              <a:rPr lang="sk-SK" sz="2200" i="1" dirty="0" err="1" smtClean="0">
                <a:solidFill>
                  <a:srgbClr val="00B050"/>
                </a:solidFill>
              </a:rPr>
              <a:t>európa-kurín</a:t>
            </a:r>
            <a:r>
              <a:rPr lang="sk-SK" sz="2200" i="1" dirty="0" smtClean="0"/>
              <a:t>,</a:t>
            </a:r>
            <a:r>
              <a:rPr lang="sk-SK" sz="2200" i="1" dirty="0" smtClean="0">
                <a:solidFill>
                  <a:srgbClr val="00B050"/>
                </a:solidFill>
              </a:rPr>
              <a:t> </a:t>
            </a:r>
            <a:r>
              <a:rPr lang="sk-SK" sz="2200" i="1" dirty="0" err="1" smtClean="0"/>
              <a:t>európa-auto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puška-kurín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puška-auto</a:t>
            </a:r>
            <a:r>
              <a:rPr lang="sk-SK" sz="2200" i="1" dirty="0" smtClean="0"/>
              <a:t>, </a:t>
            </a:r>
            <a:r>
              <a:rPr lang="sk-SK" sz="2200" i="1" dirty="0" err="1" smtClean="0"/>
              <a:t>kurín-auto</a:t>
            </a:r>
            <a:r>
              <a:rPr lang="en-US" sz="2200" i="1" dirty="0" smtClean="0"/>
              <a:t>}</a:t>
            </a:r>
            <a:endParaRPr lang="sk-SK" sz="2200" i="1" dirty="0" smtClean="0"/>
          </a:p>
          <a:p>
            <a:pPr lvl="1">
              <a:defRPr/>
            </a:pPr>
            <a:r>
              <a:rPr lang="sk-SK" sz="2200" i="1" dirty="0" smtClean="0"/>
              <a:t>C</a:t>
            </a:r>
            <a:r>
              <a:rPr lang="en-US" sz="2200" i="1" baseline="30000" dirty="0" smtClean="0"/>
              <a:t>1</a:t>
            </a:r>
            <a:r>
              <a:rPr lang="sk-SK" sz="2200" i="1" dirty="0" smtClean="0"/>
              <a:t> </a:t>
            </a:r>
            <a:r>
              <a:rPr lang="en-US" sz="2200" i="1" dirty="0" smtClean="0"/>
              <a:t>= {</a:t>
            </a:r>
            <a:r>
              <a:rPr lang="sk-SK" sz="2200" i="1" strike="sngStrike" dirty="0" smtClean="0">
                <a:solidFill>
                  <a:srgbClr val="FF0000"/>
                </a:solidFill>
              </a:rPr>
              <a:t>žirafa</a:t>
            </a:r>
            <a:r>
              <a:rPr lang="sk-SK" sz="2200" i="1" dirty="0" smtClean="0"/>
              <a:t>, </a:t>
            </a:r>
            <a:r>
              <a:rPr lang="sk-SK" sz="2200" i="1" dirty="0" err="1" smtClean="0">
                <a:solidFill>
                  <a:srgbClr val="0070C0"/>
                </a:solidFill>
              </a:rPr>
              <a:t>európa</a:t>
            </a:r>
            <a:r>
              <a:rPr lang="en-US" sz="2200" i="1" dirty="0" smtClean="0"/>
              <a:t>}</a:t>
            </a:r>
            <a:endParaRPr lang="en-US" sz="24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sk-SK" sz="2600" dirty="0" smtClean="0"/>
              <a:t>Kontrola všetkých hodnôt povolených </a:t>
            </a:r>
            <a:r>
              <a:rPr lang="sk-SK" sz="2600" dirty="0" err="1" smtClean="0"/>
              <a:t>unárnym</a:t>
            </a:r>
            <a:r>
              <a:rPr lang="sk-SK" sz="2600" dirty="0" smtClean="0"/>
              <a:t> ohraničením </a:t>
            </a:r>
            <a:r>
              <a:rPr lang="en-US" sz="2600" dirty="0" smtClean="0">
                <a:solidFill>
                  <a:srgbClr val="FF0000"/>
                </a:solidFill>
              </a:rPr>
              <a:t>C</a:t>
            </a:r>
            <a:r>
              <a:rPr lang="en-US" sz="2600" baseline="30000" dirty="0" smtClean="0">
                <a:solidFill>
                  <a:srgbClr val="FF0000"/>
                </a:solidFill>
              </a:rPr>
              <a:t>A</a:t>
            </a:r>
            <a:r>
              <a:rPr lang="en-US" sz="2600" dirty="0" smtClean="0"/>
              <a:t> </a:t>
            </a:r>
            <a:r>
              <a:rPr lang="sk-SK" sz="2600" dirty="0" smtClean="0"/>
              <a:t>premennej </a:t>
            </a:r>
            <a:r>
              <a:rPr lang="en-US" sz="2600" dirty="0" smtClean="0">
                <a:solidFill>
                  <a:srgbClr val="0070C0"/>
                </a:solidFill>
              </a:rPr>
              <a:t>A</a:t>
            </a:r>
            <a:endParaRPr lang="sk-SK" sz="2600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sk-SK" sz="2200" i="1" dirty="0" smtClean="0"/>
              <a:t>Pre nejakú hodnotu z </a:t>
            </a:r>
            <a:r>
              <a:rPr lang="en-US" sz="2000" i="1" dirty="0" smtClean="0">
                <a:solidFill>
                  <a:srgbClr val="FF0000"/>
                </a:solidFill>
              </a:rPr>
              <a:t>C</a:t>
            </a:r>
            <a:r>
              <a:rPr lang="en-US" sz="2000" i="1" baseline="30000" dirty="0" smtClean="0">
                <a:solidFill>
                  <a:srgbClr val="FF0000"/>
                </a:solidFill>
              </a:rPr>
              <a:t>A</a:t>
            </a:r>
            <a:r>
              <a:rPr lang="en-US" sz="2000" baseline="30000" dirty="0" smtClean="0">
                <a:solidFill>
                  <a:srgbClr val="FF0000"/>
                </a:solidFill>
              </a:rPr>
              <a:t> </a:t>
            </a:r>
            <a:r>
              <a:rPr lang="sk-SK" sz="2200" i="1" dirty="0" smtClean="0"/>
              <a:t>musí existovať hodnota premennej </a:t>
            </a:r>
            <a:r>
              <a:rPr lang="sk-SK" sz="2200" i="1" dirty="0" smtClean="0">
                <a:solidFill>
                  <a:srgbClr val="00B050"/>
                </a:solidFill>
              </a:rPr>
              <a:t>B</a:t>
            </a:r>
            <a:r>
              <a:rPr lang="sk-SK" sz="2200" i="1" dirty="0" smtClean="0"/>
              <a:t>, povolená jej </a:t>
            </a:r>
            <a:r>
              <a:rPr lang="sk-SK" sz="2200" i="1" dirty="0" err="1" smtClean="0"/>
              <a:t>unárnym</a:t>
            </a:r>
            <a:r>
              <a:rPr lang="sk-SK" sz="2200" i="1" dirty="0" smtClean="0"/>
              <a:t> ohraničením </a:t>
            </a:r>
            <a:r>
              <a:rPr lang="en-US" sz="2400" i="1" dirty="0" smtClean="0">
                <a:solidFill>
                  <a:srgbClr val="00B050"/>
                </a:solidFill>
              </a:rPr>
              <a:t>C</a:t>
            </a:r>
            <a:r>
              <a:rPr lang="sk-SK" sz="2400" i="1" baseline="30000" dirty="0" smtClean="0">
                <a:solidFill>
                  <a:srgbClr val="00B050"/>
                </a:solidFill>
              </a:rPr>
              <a:t>B</a:t>
            </a:r>
            <a:endParaRPr lang="sk-SK" sz="2200" i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sk-SK" sz="2200" i="1" dirty="0" smtClean="0"/>
              <a:t>Obe hodnoty musia byť povolené spoločným binárnym ohraničením </a:t>
            </a:r>
            <a:r>
              <a:rPr lang="en-US" sz="2400" i="1" dirty="0" smtClean="0">
                <a:solidFill>
                  <a:srgbClr val="00B050"/>
                </a:solidFill>
              </a:rPr>
              <a:t>C</a:t>
            </a:r>
            <a:r>
              <a:rPr lang="en-US" sz="2400" i="1" baseline="30000" dirty="0" smtClean="0">
                <a:solidFill>
                  <a:srgbClr val="00B050"/>
                </a:solidFill>
              </a:rPr>
              <a:t>A</a:t>
            </a:r>
            <a:r>
              <a:rPr lang="sk-SK" sz="2400" i="1" baseline="30000" dirty="0" smtClean="0">
                <a:solidFill>
                  <a:srgbClr val="00B050"/>
                </a:solidFill>
              </a:rPr>
              <a:t>B</a:t>
            </a:r>
            <a:endParaRPr lang="sk-SK" sz="2200" i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sk-SK" sz="2200" i="1" dirty="0" smtClean="0"/>
              <a:t>Pri nesplnení nejakej podmienky, kontrolovaná hodnota sa vymaže z ohraničenia </a:t>
            </a:r>
            <a:r>
              <a:rPr lang="en-US" sz="2400" i="1" dirty="0" smtClean="0">
                <a:solidFill>
                  <a:srgbClr val="FF0000"/>
                </a:solidFill>
              </a:rPr>
              <a:t>C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A</a:t>
            </a:r>
            <a:r>
              <a:rPr 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sk-SK" sz="2200" i="1" dirty="0" smtClean="0"/>
              <a:t>premennej </a:t>
            </a:r>
            <a:r>
              <a:rPr lang="sk-SK" sz="2200" i="1" dirty="0" smtClean="0">
                <a:solidFill>
                  <a:srgbClr val="0070C0"/>
                </a:solidFill>
              </a:rPr>
              <a:t>A</a:t>
            </a:r>
          </a:p>
          <a:p>
            <a:pPr>
              <a:spcBef>
                <a:spcPts val="600"/>
              </a:spcBef>
              <a:defRPr/>
            </a:pPr>
            <a:r>
              <a:rPr lang="sk-SK" sz="2600" i="1" dirty="0" smtClean="0"/>
              <a:t>V postavení premennej </a:t>
            </a:r>
            <a:r>
              <a:rPr lang="sk-SK" sz="2600" i="1" dirty="0" smtClean="0">
                <a:solidFill>
                  <a:srgbClr val="00B050"/>
                </a:solidFill>
              </a:rPr>
              <a:t>B</a:t>
            </a:r>
            <a:r>
              <a:rPr lang="sk-SK" sz="2600" i="1" dirty="0" smtClean="0"/>
              <a:t> sa postupne vystriedajú všetky premenné mimo premennej </a:t>
            </a:r>
            <a:r>
              <a:rPr lang="sk-SK" sz="2600" i="1" dirty="0" smtClean="0">
                <a:solidFill>
                  <a:schemeClr val="accent2"/>
                </a:solidFill>
              </a:rPr>
              <a:t>A</a:t>
            </a:r>
          </a:p>
          <a:p>
            <a:pPr>
              <a:defRPr/>
            </a:pPr>
            <a:r>
              <a:rPr lang="sk-SK" sz="2600" dirty="0" smtClean="0">
                <a:solidFill>
                  <a:srgbClr val="0070C0"/>
                </a:solidFill>
              </a:rPr>
              <a:t>(1,1)-konzistencia = konzistencia každej premennej voči každej inej premennej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2" name="Skupina 11"/>
          <p:cNvGrpSpPr/>
          <p:nvPr/>
        </p:nvGrpSpPr>
        <p:grpSpPr>
          <a:xfrm>
            <a:off x="2385494" y="2897213"/>
            <a:ext cx="4660081" cy="789272"/>
            <a:chOff x="1422994" y="3224463"/>
            <a:chExt cx="4660081" cy="789272"/>
          </a:xfrm>
        </p:grpSpPr>
        <p:sp>
          <p:nvSpPr>
            <p:cNvPr id="13" name="Ovál 12"/>
            <p:cNvSpPr/>
            <p:nvPr/>
          </p:nvSpPr>
          <p:spPr>
            <a:xfrm>
              <a:off x="2425566" y="3397718"/>
              <a:ext cx="616017" cy="61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4541466" y="3396118"/>
              <a:ext cx="616017" cy="6160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15" name="Tvar 14"/>
            <p:cNvCxnSpPr>
              <a:stCxn id="13" idx="1"/>
              <a:endCxn id="13" idx="3"/>
            </p:cNvCxnSpPr>
            <p:nvPr/>
          </p:nvCxnSpPr>
          <p:spPr>
            <a:xfrm rot="16200000" flipH="1">
              <a:off x="2297985" y="3705726"/>
              <a:ext cx="435589" cy="1588"/>
            </a:xfrm>
            <a:prstGeom prst="bentConnector5">
              <a:avLst>
                <a:gd name="adj1" fmla="val -52481"/>
                <a:gd name="adj2" fmla="val -33868776"/>
                <a:gd name="adj3" fmla="val 152481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Tvar 15"/>
            <p:cNvCxnSpPr>
              <a:stCxn id="14" idx="7"/>
              <a:endCxn id="14" idx="5"/>
            </p:cNvCxnSpPr>
            <p:nvPr/>
          </p:nvCxnSpPr>
          <p:spPr>
            <a:xfrm rot="16200000" flipH="1">
              <a:off x="4849474" y="3704126"/>
              <a:ext cx="435589" cy="1588"/>
            </a:xfrm>
            <a:prstGeom prst="bentConnector5">
              <a:avLst>
                <a:gd name="adj1" fmla="val -52481"/>
                <a:gd name="adj2" fmla="val 37202405"/>
                <a:gd name="adj3" fmla="val 15248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>
              <a:stCxn id="13" idx="6"/>
              <a:endCxn id="14" idx="2"/>
            </p:cNvCxnSpPr>
            <p:nvPr/>
          </p:nvCxnSpPr>
          <p:spPr>
            <a:xfrm flipV="1">
              <a:off x="3041583" y="3704127"/>
              <a:ext cx="1499883" cy="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lokTextu 17"/>
            <p:cNvSpPr txBox="1"/>
            <p:nvPr/>
          </p:nvSpPr>
          <p:spPr>
            <a:xfrm>
              <a:off x="3513219" y="3224463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AB</a:t>
              </a:r>
              <a:endParaRPr lang="en-US" sz="2400" baseline="30000" dirty="0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1422994" y="3376863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C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A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0" name="BlokTextu 19"/>
            <p:cNvSpPr txBox="1"/>
            <p:nvPr/>
          </p:nvSpPr>
          <p:spPr>
            <a:xfrm>
              <a:off x="5609869" y="3376863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B</a:t>
              </a:r>
              <a:endParaRPr lang="en-US" sz="2400" baseline="30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1177" cy="1499616"/>
          </a:xfrm>
        </p:spPr>
        <p:txBody>
          <a:bodyPr/>
          <a:lstStyle/>
          <a:p>
            <a:r>
              <a:rPr lang="sk-SK" dirty="0" smtClean="0"/>
              <a:t>vnucovanie konzistencie – iné konzistencie</a:t>
            </a:r>
            <a:endParaRPr lang="en-US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Obdĺžnik 8"/>
          <p:cNvSpPr/>
          <p:nvPr/>
        </p:nvSpPr>
        <p:spPr>
          <a:xfrm>
            <a:off x="7305496" y="1977252"/>
            <a:ext cx="2692889" cy="717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(2,1) – </a:t>
            </a:r>
            <a:r>
              <a:rPr lang="sk-SK" dirty="0" smtClean="0"/>
              <a:t>2 premenné voči 1</a:t>
            </a:r>
            <a:endParaRPr lang="en-US" baseline="-25000" dirty="0" smtClean="0"/>
          </a:p>
        </p:txBody>
      </p:sp>
      <p:sp>
        <p:nvSpPr>
          <p:cNvPr id="10" name="Obdĺžnik 9"/>
          <p:cNvSpPr/>
          <p:nvPr/>
        </p:nvSpPr>
        <p:spPr>
          <a:xfrm>
            <a:off x="1857667" y="1987511"/>
            <a:ext cx="2735240" cy="682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(1,</a:t>
            </a:r>
            <a:r>
              <a:rPr lang="sk-SK" dirty="0" smtClean="0"/>
              <a:t>2</a:t>
            </a:r>
            <a:r>
              <a:rPr lang="en-US" dirty="0" smtClean="0"/>
              <a:t>) – </a:t>
            </a:r>
            <a:r>
              <a:rPr lang="sk-SK" dirty="0" smtClean="0"/>
              <a:t>1 premenná voči 2</a:t>
            </a:r>
            <a:r>
              <a:rPr lang="sk-SK" baseline="-25000" dirty="0" smtClean="0"/>
              <a:t> </a:t>
            </a:r>
            <a:endParaRPr lang="en-US" baseline="-2500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960994" y="3262963"/>
            <a:ext cx="4680921" cy="2518215"/>
            <a:chOff x="1422994" y="3262963"/>
            <a:chExt cx="4680921" cy="2518215"/>
          </a:xfrm>
        </p:grpSpPr>
        <p:sp>
          <p:nvSpPr>
            <p:cNvPr id="12" name="Ovál 11"/>
            <p:cNvSpPr/>
            <p:nvPr/>
          </p:nvSpPr>
          <p:spPr>
            <a:xfrm>
              <a:off x="2425566" y="3436218"/>
              <a:ext cx="616017" cy="6160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B</a:t>
              </a:r>
              <a:endParaRPr lang="en-US" dirty="0"/>
            </a:p>
          </p:txBody>
        </p:sp>
        <p:sp>
          <p:nvSpPr>
            <p:cNvPr id="13" name="Ovál 12"/>
            <p:cNvSpPr/>
            <p:nvPr/>
          </p:nvSpPr>
          <p:spPr>
            <a:xfrm>
              <a:off x="4541466" y="3434618"/>
              <a:ext cx="616017" cy="6160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C</a:t>
              </a:r>
              <a:endParaRPr lang="en-US" dirty="0"/>
            </a:p>
          </p:txBody>
        </p:sp>
        <p:cxnSp>
          <p:nvCxnSpPr>
            <p:cNvPr id="14" name="Tvar 13"/>
            <p:cNvCxnSpPr>
              <a:stCxn id="12" idx="1"/>
              <a:endCxn id="12" idx="3"/>
            </p:cNvCxnSpPr>
            <p:nvPr/>
          </p:nvCxnSpPr>
          <p:spPr>
            <a:xfrm rot="16200000" flipH="1">
              <a:off x="2297985" y="3744226"/>
              <a:ext cx="435589" cy="1588"/>
            </a:xfrm>
            <a:prstGeom prst="bentConnector5">
              <a:avLst>
                <a:gd name="adj1" fmla="val -52481"/>
                <a:gd name="adj2" fmla="val -33868776"/>
                <a:gd name="adj3" fmla="val 15248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Tvar 14"/>
            <p:cNvCxnSpPr>
              <a:stCxn id="13" idx="7"/>
              <a:endCxn id="13" idx="5"/>
            </p:cNvCxnSpPr>
            <p:nvPr/>
          </p:nvCxnSpPr>
          <p:spPr>
            <a:xfrm rot="16200000" flipH="1">
              <a:off x="4849474" y="3742626"/>
              <a:ext cx="435589" cy="1588"/>
            </a:xfrm>
            <a:prstGeom prst="bentConnector5">
              <a:avLst>
                <a:gd name="adj1" fmla="val -52481"/>
                <a:gd name="adj2" fmla="val 37202405"/>
                <a:gd name="adj3" fmla="val 15248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>
              <a:stCxn id="12" idx="6"/>
              <a:endCxn id="13" idx="2"/>
            </p:cNvCxnSpPr>
            <p:nvPr/>
          </p:nvCxnSpPr>
          <p:spPr>
            <a:xfrm flipV="1">
              <a:off x="3041583" y="3742627"/>
              <a:ext cx="1499883" cy="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lokTextu 16"/>
            <p:cNvSpPr txBox="1"/>
            <p:nvPr/>
          </p:nvSpPr>
          <p:spPr>
            <a:xfrm>
              <a:off x="3513219" y="3262963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B</a:t>
              </a:r>
              <a:r>
                <a:rPr lang="sk-SK" sz="2400" baseline="30000" dirty="0" smtClean="0"/>
                <a:t>C</a:t>
              </a:r>
              <a:endParaRPr lang="en-US" sz="2400" baseline="30000" dirty="0"/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1422994" y="3415363"/>
              <a:ext cx="4732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B</a:t>
              </a:r>
              <a:endParaRPr lang="en-US" sz="2400" baseline="30000" dirty="0"/>
            </a:p>
          </p:txBody>
        </p:sp>
        <p:sp>
          <p:nvSpPr>
            <p:cNvPr id="19" name="BlokTextu 18"/>
            <p:cNvSpPr txBox="1"/>
            <p:nvPr/>
          </p:nvSpPr>
          <p:spPr>
            <a:xfrm>
              <a:off x="5609869" y="3415363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sk-SK" sz="2400" baseline="30000" dirty="0" smtClean="0"/>
                <a:t>C</a:t>
              </a:r>
              <a:endParaRPr lang="en-US" sz="2400" baseline="30000" dirty="0"/>
            </a:p>
          </p:txBody>
        </p:sp>
        <p:sp>
          <p:nvSpPr>
            <p:cNvPr id="20" name="Ovál 19"/>
            <p:cNvSpPr/>
            <p:nvPr/>
          </p:nvSpPr>
          <p:spPr>
            <a:xfrm>
              <a:off x="3501966" y="4878368"/>
              <a:ext cx="616017" cy="61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21" name="Zalomená spojnica 20"/>
            <p:cNvCxnSpPr>
              <a:stCxn id="20" idx="3"/>
              <a:endCxn id="20" idx="5"/>
            </p:cNvCxnSpPr>
            <p:nvPr/>
          </p:nvCxnSpPr>
          <p:spPr>
            <a:xfrm rot="16200000" flipH="1">
              <a:off x="3809974" y="5186376"/>
              <a:ext cx="1588" cy="435589"/>
            </a:xfrm>
            <a:prstGeom prst="bentConnector3">
              <a:avLst>
                <a:gd name="adj1" fmla="val 26743837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BlokTextu 21"/>
            <p:cNvSpPr txBox="1"/>
            <p:nvPr/>
          </p:nvSpPr>
          <p:spPr>
            <a:xfrm>
              <a:off x="2894019" y="5319513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C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A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  <p:cxnSp>
          <p:nvCxnSpPr>
            <p:cNvPr id="23" name="Rovná spojnica 22"/>
            <p:cNvCxnSpPr>
              <a:stCxn id="12" idx="5"/>
              <a:endCxn id="20" idx="1"/>
            </p:cNvCxnSpPr>
            <p:nvPr/>
          </p:nvCxnSpPr>
          <p:spPr>
            <a:xfrm rot="16200000" flipH="1">
              <a:off x="2768494" y="4144895"/>
              <a:ext cx="1006561" cy="640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ovná spojnica 23"/>
            <p:cNvCxnSpPr>
              <a:stCxn id="13" idx="3"/>
              <a:endCxn id="20" idx="7"/>
            </p:cNvCxnSpPr>
            <p:nvPr/>
          </p:nvCxnSpPr>
          <p:spPr>
            <a:xfrm rot="5400000">
              <a:off x="3825645" y="4162546"/>
              <a:ext cx="1008161" cy="6039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BlokTextu 24"/>
            <p:cNvSpPr txBox="1"/>
            <p:nvPr/>
          </p:nvSpPr>
          <p:spPr>
            <a:xfrm>
              <a:off x="2574782" y="4326507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AB</a:t>
              </a:r>
              <a:endParaRPr lang="en-US" sz="2400" baseline="30000" dirty="0"/>
            </a:p>
          </p:txBody>
        </p:sp>
        <p:sp>
          <p:nvSpPr>
            <p:cNvPr id="26" name="BlokTextu 25"/>
            <p:cNvSpPr txBox="1"/>
            <p:nvPr/>
          </p:nvSpPr>
          <p:spPr>
            <a:xfrm>
              <a:off x="4411603" y="4324902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A</a:t>
              </a:r>
              <a:r>
                <a:rPr lang="sk-SK" sz="2400" baseline="30000" dirty="0" smtClean="0"/>
                <a:t>Ć</a:t>
              </a:r>
              <a:endParaRPr lang="en-US" sz="2400" baseline="30000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7342487" y="3306211"/>
            <a:ext cx="2731917" cy="2371023"/>
            <a:chOff x="7910362" y="3036711"/>
            <a:chExt cx="2731917" cy="2371023"/>
          </a:xfrm>
        </p:grpSpPr>
        <p:sp>
          <p:nvSpPr>
            <p:cNvPr id="28" name="Ovál 27"/>
            <p:cNvSpPr/>
            <p:nvPr/>
          </p:nvSpPr>
          <p:spPr>
            <a:xfrm>
              <a:off x="7910362" y="4791717"/>
              <a:ext cx="616017" cy="6160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9" name="Ovál 28"/>
            <p:cNvSpPr/>
            <p:nvPr/>
          </p:nvSpPr>
          <p:spPr>
            <a:xfrm>
              <a:off x="10026262" y="4790117"/>
              <a:ext cx="616017" cy="61601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Rovná spojnica 29"/>
            <p:cNvCxnSpPr>
              <a:stCxn id="28" idx="6"/>
              <a:endCxn id="29" idx="2"/>
            </p:cNvCxnSpPr>
            <p:nvPr/>
          </p:nvCxnSpPr>
          <p:spPr>
            <a:xfrm flipV="1">
              <a:off x="8526379" y="5098126"/>
              <a:ext cx="1499883" cy="16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BlokTextu 30"/>
            <p:cNvSpPr txBox="1"/>
            <p:nvPr/>
          </p:nvSpPr>
          <p:spPr>
            <a:xfrm>
              <a:off x="8998015" y="4618462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C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AB</a:t>
              </a:r>
              <a:endParaRPr lang="en-US" sz="2400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32" name="BlokTextu 31"/>
            <p:cNvSpPr txBox="1"/>
            <p:nvPr/>
          </p:nvSpPr>
          <p:spPr>
            <a:xfrm>
              <a:off x="8216826" y="3856462"/>
              <a:ext cx="609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A</a:t>
              </a:r>
              <a:r>
                <a:rPr lang="sk-SK" sz="2400" baseline="30000" dirty="0" smtClean="0"/>
                <a:t>C</a:t>
              </a:r>
              <a:endParaRPr lang="en-US" sz="2400" baseline="30000" dirty="0"/>
            </a:p>
          </p:txBody>
        </p:sp>
        <p:sp>
          <p:nvSpPr>
            <p:cNvPr id="33" name="BlokTextu 32"/>
            <p:cNvSpPr txBox="1"/>
            <p:nvPr/>
          </p:nvSpPr>
          <p:spPr>
            <a:xfrm>
              <a:off x="9737503" y="3846837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en-US" sz="2400" baseline="30000" dirty="0" smtClean="0"/>
                <a:t>B</a:t>
              </a:r>
              <a:r>
                <a:rPr lang="sk-SK" sz="2400" baseline="30000" dirty="0" smtClean="0"/>
                <a:t>C</a:t>
              </a:r>
              <a:endParaRPr lang="en-US" sz="2400" baseline="30000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8986762" y="3432992"/>
              <a:ext cx="616017" cy="61601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smtClean="0"/>
                <a:t>C</a:t>
              </a:r>
              <a:endParaRPr lang="en-US" dirty="0"/>
            </a:p>
          </p:txBody>
        </p:sp>
        <p:cxnSp>
          <p:nvCxnSpPr>
            <p:cNvPr id="35" name="Rovná spojnica 34"/>
            <p:cNvCxnSpPr>
              <a:stCxn id="34" idx="3"/>
              <a:endCxn id="28" idx="7"/>
            </p:cNvCxnSpPr>
            <p:nvPr/>
          </p:nvCxnSpPr>
          <p:spPr>
            <a:xfrm rot="5400000">
              <a:off x="8295003" y="4099958"/>
              <a:ext cx="923136" cy="6408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ovná spojnica 35"/>
            <p:cNvCxnSpPr>
              <a:stCxn id="34" idx="5"/>
              <a:endCxn id="29" idx="1"/>
            </p:cNvCxnSpPr>
            <p:nvPr/>
          </p:nvCxnSpPr>
          <p:spPr>
            <a:xfrm rot="16200000" flipH="1">
              <a:off x="9353752" y="4117607"/>
              <a:ext cx="921536" cy="60391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Zalomená spojnica 36"/>
            <p:cNvCxnSpPr>
              <a:stCxn id="34" idx="1"/>
              <a:endCxn id="34" idx="7"/>
            </p:cNvCxnSpPr>
            <p:nvPr/>
          </p:nvCxnSpPr>
          <p:spPr>
            <a:xfrm rot="5400000" flipH="1" flipV="1">
              <a:off x="9294770" y="3305412"/>
              <a:ext cx="1588" cy="435589"/>
            </a:xfrm>
            <a:prstGeom prst="bentConnector3">
              <a:avLst>
                <a:gd name="adj1" fmla="val 3098666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BlokTextu 37"/>
            <p:cNvSpPr txBox="1"/>
            <p:nvPr/>
          </p:nvSpPr>
          <p:spPr>
            <a:xfrm>
              <a:off x="9620395" y="3036711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r>
                <a:rPr lang="sk-SK" sz="2400" baseline="30000" dirty="0" smtClean="0"/>
                <a:t>C</a:t>
              </a:r>
              <a:endParaRPr lang="en-US" sz="2400" baseline="300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Prehľadávanie do hĺbky </a:t>
            </a:r>
            <a:r>
              <a:rPr lang="en-US" dirty="0" smtClean="0"/>
              <a:t>+ </a:t>
            </a:r>
            <a:r>
              <a:rPr lang="sk-SK" dirty="0" err="1" smtClean="0"/>
              <a:t>backtracking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05790" y="1754810"/>
            <a:ext cx="4457701" cy="4400550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/>
              <a:t>Pokusná </a:t>
            </a:r>
            <a:r>
              <a:rPr lang="sk-SK" sz="2400" dirty="0" smtClean="0">
                <a:solidFill>
                  <a:srgbClr val="00B050"/>
                </a:solidFill>
              </a:rPr>
              <a:t>konštrukcia</a:t>
            </a:r>
            <a:r>
              <a:rPr lang="sk-SK" sz="2400" dirty="0" smtClean="0"/>
              <a:t> kandidátov (priradenie </a:t>
            </a:r>
            <a:r>
              <a:rPr lang="sk-SK" sz="2400" dirty="0" smtClean="0">
                <a:solidFill>
                  <a:srgbClr val="0070C0"/>
                </a:solidFill>
              </a:rPr>
              <a:t>redukuje veľkosť priestoru kandidátov</a:t>
            </a:r>
            <a:r>
              <a:rPr lang="sk-SK" sz="2400" dirty="0" smtClean="0"/>
              <a:t>)</a:t>
            </a:r>
          </a:p>
          <a:p>
            <a:r>
              <a:rPr lang="sk-SK" b="1" dirty="0" smtClean="0"/>
              <a:t>Vylepšenia:</a:t>
            </a:r>
          </a:p>
          <a:p>
            <a:r>
              <a:rPr lang="sk-SK" dirty="0" smtClean="0"/>
              <a:t>Heuristické výbery</a:t>
            </a:r>
          </a:p>
          <a:p>
            <a:pPr lvl="1"/>
            <a:r>
              <a:rPr lang="sk-SK" sz="2200" dirty="0" smtClean="0"/>
              <a:t>usporiadania premenných a domén</a:t>
            </a:r>
          </a:p>
          <a:p>
            <a:r>
              <a:rPr lang="sk-SK" dirty="0" smtClean="0"/>
              <a:t>Pamäťové rozšírenia</a:t>
            </a:r>
          </a:p>
          <a:p>
            <a:pPr lvl="1"/>
            <a:r>
              <a:rPr lang="sk-SK" sz="2200" dirty="0" smtClean="0"/>
              <a:t>vyhýbanie sa opakovaným neúspechom</a:t>
            </a:r>
          </a:p>
          <a:p>
            <a:r>
              <a:rPr lang="sk-SK" dirty="0" smtClean="0"/>
              <a:t>Skokové algoritmy (</a:t>
            </a:r>
            <a:r>
              <a:rPr lang="sk-SK" dirty="0" err="1" smtClean="0"/>
              <a:t>backjumpingy</a:t>
            </a:r>
            <a:r>
              <a:rPr lang="sk-SK" dirty="0" smtClean="0"/>
              <a:t>)</a:t>
            </a:r>
          </a:p>
          <a:p>
            <a:pPr lvl="1"/>
            <a:r>
              <a:rPr lang="sk-SK" sz="2200" dirty="0" smtClean="0"/>
              <a:t>návrat k príčine neúspechu</a:t>
            </a:r>
          </a:p>
          <a:p>
            <a:r>
              <a:rPr lang="sk-SK" dirty="0" smtClean="0"/>
              <a:t>Udržiavanie konzistencie</a:t>
            </a:r>
          </a:p>
          <a:p>
            <a:pPr lvl="1"/>
            <a:r>
              <a:rPr lang="sk-SK" sz="2200" dirty="0" smtClean="0"/>
              <a:t>jedno</a:t>
            </a:r>
            <a:r>
              <a:rPr lang="en-US" sz="2200" dirty="0" smtClean="0"/>
              <a:t>/</a:t>
            </a:r>
            <a:r>
              <a:rPr lang="en-US" sz="2200" dirty="0" err="1" smtClean="0"/>
              <a:t>viac</a:t>
            </a:r>
            <a:r>
              <a:rPr lang="sk-SK" sz="2200" dirty="0" smtClean="0"/>
              <a:t>kroková propagácia</a:t>
            </a:r>
            <a:endParaRPr lang="en-US" sz="2200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Zástupný symbol obsahu 4" descr="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553" y="1566868"/>
            <a:ext cx="7025861" cy="4708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o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868" y="2126440"/>
            <a:ext cx="5492832" cy="2224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 využitia - Rozvrhovanie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4893" y="1886552"/>
            <a:ext cx="10626289" cy="446130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Premenné</a:t>
            </a:r>
          </a:p>
          <a:p>
            <a:pPr lvl="1">
              <a:defRPr/>
            </a:pPr>
            <a:r>
              <a:rPr lang="sk-SK" sz="2000" b="1" dirty="0" smtClean="0"/>
              <a:t>Začiatok</a:t>
            </a:r>
            <a:r>
              <a:rPr lang="sk-SK" sz="2000" dirty="0" smtClean="0"/>
              <a:t> operácie </a:t>
            </a:r>
          </a:p>
          <a:p>
            <a:pPr lvl="1">
              <a:defRPr/>
            </a:pPr>
            <a:r>
              <a:rPr lang="en-US" sz="2000" dirty="0" smtClean="0"/>
              <a:t>(</a:t>
            </a:r>
            <a:r>
              <a:rPr lang="sk-SK" sz="2000" b="1" dirty="0" smtClean="0"/>
              <a:t>koniec/trvanie</a:t>
            </a:r>
            <a:r>
              <a:rPr lang="sk-SK" sz="2000" dirty="0" smtClean="0"/>
              <a:t> operácie, použitý </a:t>
            </a:r>
            <a:r>
              <a:rPr lang="sk-SK" sz="2000" b="1" dirty="0" smtClean="0"/>
              <a:t>zdroj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r>
              <a:rPr lang="sk-SK" sz="2400" dirty="0" smtClean="0"/>
              <a:t>Domény</a:t>
            </a:r>
          </a:p>
          <a:p>
            <a:pPr lvl="1">
              <a:defRPr/>
            </a:pPr>
            <a:r>
              <a:rPr lang="sk-SK" sz="2000" dirty="0" smtClean="0"/>
              <a:t>Hodnoty </a:t>
            </a:r>
            <a:r>
              <a:rPr lang="sk-SK" sz="2000" b="1" dirty="0" smtClean="0"/>
              <a:t>času</a:t>
            </a:r>
            <a:r>
              <a:rPr lang="sk-SK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diskretiz</a:t>
            </a:r>
            <a:r>
              <a:rPr lang="sk-SK" sz="2000" dirty="0" smtClean="0"/>
              <a:t>á</a:t>
            </a:r>
            <a:r>
              <a:rPr lang="en-US" sz="2000" dirty="0" err="1" smtClean="0"/>
              <a:t>cia</a:t>
            </a:r>
            <a:r>
              <a:rPr lang="en-US" sz="2000" dirty="0" smtClean="0"/>
              <a:t> s </a:t>
            </a:r>
            <a:r>
              <a:rPr lang="en-US" sz="2000" dirty="0" err="1" smtClean="0"/>
              <a:t>po</a:t>
            </a:r>
            <a:r>
              <a:rPr lang="sk-SK" sz="2000" dirty="0" smtClean="0"/>
              <a:t>ž</a:t>
            </a:r>
            <a:r>
              <a:rPr lang="en-US" sz="2000" dirty="0" err="1" smtClean="0"/>
              <a:t>adovanou</a:t>
            </a:r>
            <a:r>
              <a:rPr lang="en-US" sz="2000" dirty="0" smtClean="0"/>
              <a:t> </a:t>
            </a:r>
            <a:r>
              <a:rPr lang="en-US" sz="2000" dirty="0" err="1" smtClean="0"/>
              <a:t>presnos</a:t>
            </a:r>
            <a:r>
              <a:rPr lang="sk-SK" sz="2000" dirty="0" smtClean="0"/>
              <a:t>ť</a:t>
            </a:r>
            <a:r>
              <a:rPr lang="en-US" sz="2000" dirty="0" err="1" smtClean="0"/>
              <a:t>ou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r>
              <a:rPr lang="sk-SK" sz="2400" dirty="0" smtClean="0"/>
              <a:t>Ohraničenia</a:t>
            </a:r>
          </a:p>
          <a:p>
            <a:pPr lvl="1">
              <a:defRPr/>
            </a:pPr>
            <a:r>
              <a:rPr lang="sk-SK" sz="2000" b="1" dirty="0" err="1" smtClean="0"/>
              <a:t>Precedenčné</a:t>
            </a:r>
            <a:r>
              <a:rPr lang="sk-SK" sz="2000" dirty="0" smtClean="0"/>
              <a:t> – časové relácie medzi úlohami</a:t>
            </a:r>
          </a:p>
          <a:p>
            <a:pPr lvl="2">
              <a:defRPr/>
            </a:pPr>
            <a:r>
              <a:rPr lang="sk-SK" sz="1800" dirty="0" smtClean="0"/>
              <a:t>A </a:t>
            </a:r>
            <a:r>
              <a:rPr lang="en-US" sz="1800" dirty="0" smtClean="0"/>
              <a:t># B</a:t>
            </a:r>
            <a:r>
              <a:rPr lang="sk-SK" sz="1800" dirty="0" smtClean="0"/>
              <a:t> </a:t>
            </a:r>
            <a:r>
              <a:rPr lang="en-US" sz="1800" dirty="0" smtClean="0"/>
              <a:t>(# = </a:t>
            </a:r>
            <a:r>
              <a:rPr lang="sk-SK" sz="1800" dirty="0" smtClean="0"/>
              <a:t>predchádza, nasleduje po, prekrýva, obsiahnuté v, ukončuje</a:t>
            </a:r>
            <a:r>
              <a:rPr lang="en-US" sz="1800" dirty="0" smtClean="0"/>
              <a:t>)</a:t>
            </a:r>
            <a:endParaRPr lang="sk-SK" sz="1800" dirty="0" smtClean="0"/>
          </a:p>
          <a:p>
            <a:pPr lvl="2">
              <a:defRPr/>
            </a:pPr>
            <a:r>
              <a:rPr lang="sk-SK" sz="1800" i="1" dirty="0" err="1" smtClean="0"/>
              <a:t>Pr</a:t>
            </a:r>
            <a:r>
              <a:rPr lang="sk-SK" sz="1800" i="1" dirty="0" smtClean="0"/>
              <a:t>: Výkop pre pilier predchádza betónovaniu, do štyroch dní po ukončení debnenia potrebné začať s betónovaním</a:t>
            </a:r>
          </a:p>
          <a:p>
            <a:pPr lvl="1">
              <a:defRPr/>
            </a:pPr>
            <a:r>
              <a:rPr lang="sk-SK" sz="2000" b="1" dirty="0" err="1" smtClean="0"/>
              <a:t>Disjunktné</a:t>
            </a:r>
            <a:r>
              <a:rPr lang="sk-SK" sz="2000" dirty="0" smtClean="0"/>
              <a:t> – zdieľanie zdrojov</a:t>
            </a:r>
          </a:p>
          <a:p>
            <a:pPr lvl="2">
              <a:defRPr/>
            </a:pPr>
            <a:r>
              <a:rPr lang="sk-SK" sz="1800" i="1" dirty="0" err="1" smtClean="0"/>
              <a:t>Pr</a:t>
            </a:r>
            <a:r>
              <a:rPr lang="sk-SK" sz="1800" i="1" dirty="0" smtClean="0"/>
              <a:t>: Jedna betonárska čata môže naraz betónovať iba jeden pilier</a:t>
            </a:r>
            <a:endParaRPr lang="en-US" sz="180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04161b-90a4-4284-9e88-b78e78b2e82f" xsi:nil="true"/>
    <lcf76f155ced4ddcb4097134ff3c332f xmlns="e3549bac-f9da-429a-9759-dfc6650dea8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DA7A39160AFA4395ECF8FEF17730C1" ma:contentTypeVersion="13" ma:contentTypeDescription="Umožňuje vytvoriť nový dokument." ma:contentTypeScope="" ma:versionID="3d989d060fe1d194926bb141f0ae400e">
  <xsd:schema xmlns:xsd="http://www.w3.org/2001/XMLSchema" xmlns:xs="http://www.w3.org/2001/XMLSchema" xmlns:p="http://schemas.microsoft.com/office/2006/metadata/properties" xmlns:ns2="e3549bac-f9da-429a-9759-dfc6650dea84" xmlns:ns3="b804161b-90a4-4284-9e88-b78e78b2e82f" targetNamespace="http://schemas.microsoft.com/office/2006/metadata/properties" ma:root="true" ma:fieldsID="9aec2e6eb065ab73e74760b0e1feca86" ns2:_="" ns3:_="">
    <xsd:import namespace="e3549bac-f9da-429a-9759-dfc6650dea84"/>
    <xsd:import namespace="b804161b-90a4-4284-9e88-b78e78b2e8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49bac-f9da-429a-9759-dfc6650de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bb6f6f3b-2fe1-4014-a0bf-2a89c100a3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4161b-90a4-4284-9e88-b78e78b2e8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2a9bad-f46b-45da-9307-f7f3918e175d}" ma:internalName="TaxCatchAll" ma:showField="CatchAllData" ma:web="b804161b-90a4-4284-9e88-b78e78b2e8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5B898-84D4-43B8-B638-94B0EAD59756}">
  <ds:schemaRefs>
    <ds:schemaRef ds:uri="3e35d827-3440-40ce-b72e-447f6c611516"/>
    <ds:schemaRef ds:uri="b804161b-90a4-4284-9e88-b78e78b2e82f"/>
    <ds:schemaRef ds:uri="http://schemas.microsoft.com/office/2006/metadata/properties"/>
    <ds:schemaRef ds:uri="http://schemas.microsoft.com/office/infopath/2007/PartnerControls"/>
    <ds:schemaRef ds:uri="e3549bac-f9da-429a-9759-dfc6650dea84"/>
  </ds:schemaRefs>
</ds:datastoreItem>
</file>

<file path=customXml/itemProps2.xml><?xml version="1.0" encoding="utf-8"?>
<ds:datastoreItem xmlns:ds="http://schemas.openxmlformats.org/officeDocument/2006/customXml" ds:itemID="{84E5DB33-3290-4051-8C58-E1CE0F9B50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3B1445-6684-4ABA-9841-2ACA6CC8E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49bac-f9da-429a-9759-dfc6650dea84"/>
    <ds:schemaRef ds:uri="b804161b-90a4-4284-9e88-b78e78b2e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1203</TotalTime>
  <Words>2670</Words>
  <Application>Microsoft Office PowerPoint</Application>
  <PresentationFormat>Vlastná</PresentationFormat>
  <Paragraphs>442</Paragraphs>
  <Slides>28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Integral</vt:lpstr>
      <vt:lpstr>Rozhodovacie a Optimalizačné problémy</vt:lpstr>
      <vt:lpstr>Typy problémov</vt:lpstr>
      <vt:lpstr>Priestor Kandidátov</vt:lpstr>
      <vt:lpstr>Rozhodovací problém ako úloha s ohraničeniami</vt:lpstr>
      <vt:lpstr>Konzistenčné algoritmy</vt:lpstr>
      <vt:lpstr>vnucovanie konzistencie – (1,1) konzisTencia</vt:lpstr>
      <vt:lpstr>vnucovanie konzistencie – iné konzistencie</vt:lpstr>
      <vt:lpstr>Prehľadávanie do hĺbky + backtracking</vt:lpstr>
      <vt:lpstr>Príklad využitia - Rozvrhovanie</vt:lpstr>
      <vt:lpstr>Pohyb v priestore kandidátov</vt:lpstr>
      <vt:lpstr>horolezecký prehľadávací algoritmus</vt:lpstr>
      <vt:lpstr>Prírodne inšpirované algoritmy</vt:lpstr>
      <vt:lpstr>Heuristické optimalizačné procesy  (2.rok ZS) </vt:lpstr>
      <vt:lpstr>Výroková logika</vt:lpstr>
      <vt:lpstr>Riešenie úloh výrokovou logikou</vt:lpstr>
      <vt:lpstr>Splniteľné modulové teórie</vt:lpstr>
      <vt:lpstr>Riešenie úloh splniteľnými modulovými teóriami</vt:lpstr>
      <vt:lpstr>Prolog</vt:lpstr>
      <vt:lpstr>Aplikácia logiky v inteligentných systémoch (3. rok ZS)</vt:lpstr>
      <vt:lpstr>Sekvenčné rozhodovacie úlohy</vt:lpstr>
      <vt:lpstr>Stavový priestor</vt:lpstr>
      <vt:lpstr>Klasické prehľadávanie stavového priestoru</vt:lpstr>
      <vt:lpstr>Prehľadávanie do šírky (BFS) a hĺbky (DFS)</vt:lpstr>
      <vt:lpstr>Hľadanie cesty z (fwGc|-) do (-|fwgc)</vt:lpstr>
      <vt:lpstr>Učenie posilňovaním</vt:lpstr>
      <vt:lpstr>Príklady učenia posilňovaním</vt:lpstr>
      <vt:lpstr>Strojové učenie II (3. rok LS)</vt:lpstr>
      <vt:lpstr>Snímka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Marek Bundzel</dc:creator>
  <cp:lastModifiedBy>mm</cp:lastModifiedBy>
  <cp:revision>203</cp:revision>
  <dcterms:created xsi:type="dcterms:W3CDTF">2020-09-22T17:23:27Z</dcterms:created>
  <dcterms:modified xsi:type="dcterms:W3CDTF">2025-02-27T19:55:31Z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0x0101002BDA7A39160AFA4395ECF8FEF17730C1</vt:lpwstr>
  </property>
  <property fmtid="{D5CDD505-2E9C-101B-9397-08002B2CF9AE}" pid="3" name="MediaServiceImageTags">
    <vt:lpwstr/>
  </property>
</Properties>
</file>