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FB2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6F5E-2D60-4F78-BA17-ACBC58D438C6}" type="datetimeFigureOut">
              <a:rPr lang="sk-SK" smtClean="0"/>
              <a:t>10. 4. 2017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369D-D03F-4436-934A-E21B2EB7C42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6F5E-2D60-4F78-BA17-ACBC58D438C6}" type="datetimeFigureOut">
              <a:rPr lang="sk-SK" smtClean="0"/>
              <a:t>10. 4. 2017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369D-D03F-4436-934A-E21B2EB7C42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6F5E-2D60-4F78-BA17-ACBC58D438C6}" type="datetimeFigureOut">
              <a:rPr lang="sk-SK" smtClean="0"/>
              <a:t>10. 4. 2017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369D-D03F-4436-934A-E21B2EB7C42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6F5E-2D60-4F78-BA17-ACBC58D438C6}" type="datetimeFigureOut">
              <a:rPr lang="sk-SK" smtClean="0"/>
              <a:t>10. 4. 2017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369D-D03F-4436-934A-E21B2EB7C42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6F5E-2D60-4F78-BA17-ACBC58D438C6}" type="datetimeFigureOut">
              <a:rPr lang="sk-SK" smtClean="0"/>
              <a:t>10. 4. 2017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369D-D03F-4436-934A-E21B2EB7C42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6F5E-2D60-4F78-BA17-ACBC58D438C6}" type="datetimeFigureOut">
              <a:rPr lang="sk-SK" smtClean="0"/>
              <a:t>10. 4. 2017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369D-D03F-4436-934A-E21B2EB7C42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6F5E-2D60-4F78-BA17-ACBC58D438C6}" type="datetimeFigureOut">
              <a:rPr lang="sk-SK" smtClean="0"/>
              <a:t>10. 4. 2017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369D-D03F-4436-934A-E21B2EB7C42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6F5E-2D60-4F78-BA17-ACBC58D438C6}" type="datetimeFigureOut">
              <a:rPr lang="sk-SK" smtClean="0"/>
              <a:t>10. 4. 2017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369D-D03F-4436-934A-E21B2EB7C42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6F5E-2D60-4F78-BA17-ACBC58D438C6}" type="datetimeFigureOut">
              <a:rPr lang="sk-SK" smtClean="0"/>
              <a:t>10. 4. 2017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369D-D03F-4436-934A-E21B2EB7C42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6F5E-2D60-4F78-BA17-ACBC58D438C6}" type="datetimeFigureOut">
              <a:rPr lang="sk-SK" smtClean="0"/>
              <a:t>10. 4. 2017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369D-D03F-4436-934A-E21B2EB7C42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6F5E-2D60-4F78-BA17-ACBC58D438C6}" type="datetimeFigureOut">
              <a:rPr lang="sk-SK" smtClean="0"/>
              <a:t>10. 4. 2017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369D-D03F-4436-934A-E21B2EB7C42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76F5E-2D60-4F78-BA17-ACBC58D438C6}" type="datetimeFigureOut">
              <a:rPr lang="sk-SK" smtClean="0"/>
              <a:t>10. 4. 2017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C369D-D03F-4436-934A-E21B2EB7C42C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4FB25"/>
                </a:solidFill>
              </a:rPr>
              <a:t>Logical path planning</a:t>
            </a:r>
            <a:endParaRPr lang="en-US" dirty="0">
              <a:solidFill>
                <a:srgbClr val="44FB25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Róbert Baláž</a:t>
            </a:r>
          </a:p>
          <a:p>
            <a:r>
              <a:rPr lang="en-US" dirty="0" smtClean="0"/>
              <a:t>Technical University of Košice</a:t>
            </a:r>
          </a:p>
          <a:p>
            <a:r>
              <a:rPr lang="en-US" dirty="0" smtClean="0"/>
              <a:t>Faculty of Electrical engineering and informatics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4FB25"/>
                </a:solidFill>
              </a:rPr>
              <a:t>Constraints</a:t>
            </a:r>
            <a:r>
              <a:rPr lang="sk-SK" dirty="0" smtClean="0">
                <a:solidFill>
                  <a:srgbClr val="44FB25"/>
                </a:solidFill>
              </a:rPr>
              <a:t> III.</a:t>
            </a:r>
            <a:endParaRPr lang="en-US" dirty="0">
              <a:solidFill>
                <a:srgbClr val="44FB25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3.) Joining segments</a:t>
            </a:r>
          </a:p>
          <a:p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As we‘re trying to build each of the path segments separately, we need to make sure to join every preceding segment with its successor.</a:t>
            </a:r>
          </a:p>
          <a:p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In the other words, ending point of every preceding segment must be equal to starting point of every following segment.</a:t>
            </a:r>
            <a:endParaRPr lang="en-US" dirty="0">
              <a:solidFill>
                <a:srgbClr val="44FB25">
                  <a:alpha val="75000"/>
                </a:srgb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4FB25"/>
                </a:solidFill>
              </a:rPr>
              <a:t>Constraints</a:t>
            </a:r>
            <a:r>
              <a:rPr lang="sk-SK" dirty="0" smtClean="0">
                <a:solidFill>
                  <a:srgbClr val="44FB25"/>
                </a:solidFill>
              </a:rPr>
              <a:t> IV.</a:t>
            </a:r>
            <a:endParaRPr lang="en-US" dirty="0">
              <a:solidFill>
                <a:srgbClr val="44FB25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4.) Start and goal location</a:t>
            </a:r>
          </a:p>
          <a:p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We need to connect the start and goal location to the path we‘re building</a:t>
            </a:r>
          </a:p>
          <a:p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Starting point of first segment is the start location, ending point of the last segment is the goal location.</a:t>
            </a:r>
            <a:endParaRPr lang="en-US" dirty="0">
              <a:solidFill>
                <a:srgbClr val="44FB25">
                  <a:alpha val="75000"/>
                </a:srgb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4FB25"/>
                </a:solidFill>
              </a:rPr>
              <a:t>Constraints</a:t>
            </a:r>
            <a:r>
              <a:rPr lang="sk-SK" dirty="0" smtClean="0">
                <a:solidFill>
                  <a:srgbClr val="44FB25"/>
                </a:solidFill>
              </a:rPr>
              <a:t> V.</a:t>
            </a:r>
            <a:endParaRPr lang="en-US" dirty="0">
              <a:solidFill>
                <a:srgbClr val="44FB25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5.) Avoiding obstacles</a:t>
            </a:r>
          </a:p>
          <a:p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Most of the obstacles are unique in terms of their shape, which means they can‘t be properly dealt with in general.</a:t>
            </a:r>
          </a:p>
          <a:p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Size of the agent needs to be taken account of.</a:t>
            </a:r>
          </a:p>
          <a:p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Each obstacle shape requires unique approach.</a:t>
            </a:r>
          </a:p>
          <a:p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Typical obstacle shapes: square, rectangle, circle, ellipse, polygon, splines, irregular shapes.</a:t>
            </a:r>
            <a:endParaRPr lang="en-US" dirty="0">
              <a:solidFill>
                <a:srgbClr val="44FB25">
                  <a:alpha val="75000"/>
                </a:srgb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4FB25"/>
                </a:solidFill>
              </a:rPr>
              <a:t>Constraints</a:t>
            </a:r>
            <a:r>
              <a:rPr lang="sk-SK" dirty="0" smtClean="0">
                <a:solidFill>
                  <a:srgbClr val="44FB25"/>
                </a:solidFill>
              </a:rPr>
              <a:t> VI.</a:t>
            </a:r>
            <a:endParaRPr lang="en-US" dirty="0">
              <a:solidFill>
                <a:srgbClr val="44FB25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4038600" cy="2898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700808"/>
            <a:ext cx="403860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BlokTextu 5"/>
          <p:cNvSpPr txBox="1"/>
          <p:nvPr/>
        </p:nvSpPr>
        <p:spPr>
          <a:xfrm>
            <a:off x="343789" y="4653136"/>
            <a:ext cx="4084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Curved lines and shapes containing them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716016" y="4653136"/>
            <a:ext cx="4024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Lines parallel with environment borders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4FB25"/>
                </a:solidFill>
              </a:rPr>
              <a:t>Solving the task - algorithm</a:t>
            </a:r>
            <a:endParaRPr lang="en-US" dirty="0">
              <a:solidFill>
                <a:srgbClr val="44FB25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Inputs: map, start location, goal location, size of agent.</a:t>
            </a:r>
          </a:p>
          <a:p>
            <a:pPr>
              <a:buNone/>
            </a:pPr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Output: coordinates of each path node.</a:t>
            </a:r>
          </a:p>
          <a:p>
            <a:pPr>
              <a:buNone/>
            </a:pPr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Algorithm:</a:t>
            </a:r>
          </a:p>
          <a:p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1) n = 1.</a:t>
            </a:r>
          </a:p>
          <a:p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2) Try to build path consisting of just n segments.</a:t>
            </a:r>
          </a:p>
          <a:p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3) If the attempt fails, increase the number of segments by one and try 2) again.</a:t>
            </a:r>
          </a:p>
          <a:p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4) If the attempt is successful, end.</a:t>
            </a:r>
          </a:p>
          <a:p>
            <a:pPr>
              <a:buNone/>
            </a:pPr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Optimizing:</a:t>
            </a:r>
          </a:p>
          <a:p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1) path length.</a:t>
            </a:r>
          </a:p>
          <a:p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2) sharp turns.</a:t>
            </a:r>
          </a:p>
          <a:p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3) number of path segments.</a:t>
            </a:r>
            <a:endParaRPr lang="en-US" dirty="0">
              <a:solidFill>
                <a:srgbClr val="44FB25">
                  <a:alpha val="75000"/>
                </a:srgb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4FB25"/>
                </a:solidFill>
              </a:rPr>
              <a:t>Solution example</a:t>
            </a:r>
            <a:endParaRPr lang="en-US" dirty="0">
              <a:solidFill>
                <a:srgbClr val="44FB25"/>
              </a:solidFill>
            </a:endParaRPr>
          </a:p>
        </p:txBody>
      </p:sp>
      <p:pic>
        <p:nvPicPr>
          <p:cNvPr id="3073" name="Picture 1" descr="H:\Path_plann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268760"/>
            <a:ext cx="7686303" cy="50070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36651" y="2721694"/>
            <a:ext cx="86707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Thank you for your attention!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4FB25"/>
                </a:solidFill>
              </a:rPr>
              <a:t>First-order logic</a:t>
            </a:r>
            <a:endParaRPr lang="en-US" dirty="0">
              <a:solidFill>
                <a:srgbClr val="44FB25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Symbols: A,B,C.</a:t>
            </a:r>
          </a:p>
          <a:p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Constants: true,</a:t>
            </a:r>
            <a:r>
              <a:rPr lang="sk-SK" dirty="0" smtClean="0">
                <a:solidFill>
                  <a:srgbClr val="44FB25">
                    <a:alpha val="75000"/>
                  </a:srgbClr>
                </a:solidFill>
              </a:rPr>
              <a:t> </a:t>
            </a:r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false.</a:t>
            </a:r>
          </a:p>
          <a:p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Quantifiers: ∀ = for all, ∃ = at least one.</a:t>
            </a:r>
          </a:p>
          <a:p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Sentences can be atomic or more complex, which are composed using logical connectives.</a:t>
            </a:r>
          </a:p>
          <a:p>
            <a:pPr algn="ctr">
              <a:buNone/>
            </a:pPr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¬(A </a:t>
            </a:r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∧ </a:t>
            </a:r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B)</a:t>
            </a:r>
          </a:p>
          <a:p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Logical connectives: ∧ = and, ∨ = or, → = implies, ↔ = equality, ¬ = negation.</a:t>
            </a:r>
          </a:p>
          <a:p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SAT task =&gt; solved using DPLL algorithm.</a:t>
            </a:r>
            <a:endParaRPr lang="en-US" dirty="0">
              <a:solidFill>
                <a:srgbClr val="44FB25">
                  <a:alpha val="75000"/>
                </a:srgb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4FB25"/>
                </a:solidFill>
              </a:rPr>
              <a:t>Satisfiability Modulo Theories</a:t>
            </a:r>
            <a:endParaRPr lang="en-US" dirty="0">
              <a:solidFill>
                <a:srgbClr val="44FB25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Decision </a:t>
            </a:r>
            <a:r>
              <a:rPr lang="en-US" dirty="0">
                <a:solidFill>
                  <a:srgbClr val="44FB25">
                    <a:alpha val="75000"/>
                  </a:srgbClr>
                </a:solidFill>
              </a:rPr>
              <a:t>problem for logical formulas with respect to combinations of background theories expressed in classical first-order logic with </a:t>
            </a:r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equality.</a:t>
            </a:r>
          </a:p>
          <a:p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An </a:t>
            </a:r>
            <a:r>
              <a:rPr lang="en-US" dirty="0">
                <a:solidFill>
                  <a:srgbClr val="44FB25">
                    <a:alpha val="75000"/>
                  </a:srgbClr>
                </a:solidFill>
              </a:rPr>
              <a:t>SMT instance is a generalization of a Boolean SAT instance in which various sets of variables are replaced by predicates from a variety of underlying </a:t>
            </a:r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theories.</a:t>
            </a:r>
          </a:p>
          <a:p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Commonly used theories: theory of real numbers, theory of integers, theory of arrays, theory of arithmetic, theory of difference logic,...</a:t>
            </a:r>
          </a:p>
          <a:p>
            <a:pPr algn="ctr">
              <a:buNone/>
            </a:pPr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¬</a:t>
            </a:r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(3x + 2y &lt; 5) </a:t>
            </a:r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∧ (z = 5)</a:t>
            </a:r>
            <a:endParaRPr lang="en-US" dirty="0">
              <a:solidFill>
                <a:srgbClr val="44FB25">
                  <a:alpha val="75000"/>
                </a:srgb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4FB25"/>
                </a:solidFill>
              </a:rPr>
              <a:t>Theory of difference logic</a:t>
            </a:r>
            <a:endParaRPr lang="en-US" dirty="0">
              <a:solidFill>
                <a:srgbClr val="44FB25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Part of linear arithmetic theory</a:t>
            </a:r>
          </a:p>
          <a:p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Predicates must have the following form:</a:t>
            </a:r>
          </a:p>
          <a:p>
            <a:pPr algn="ctr">
              <a:buNone/>
            </a:pPr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t – s ≤ c,</a:t>
            </a:r>
          </a:p>
          <a:p>
            <a:pPr>
              <a:buNone/>
            </a:pPr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where t, s are variables and c is constant</a:t>
            </a:r>
          </a:p>
          <a:p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Used for scheduling or path planning tasks </a:t>
            </a:r>
            <a:endParaRPr lang="en-US" dirty="0">
              <a:solidFill>
                <a:srgbClr val="44FB25">
                  <a:alpha val="75000"/>
                </a:srgbClr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4FB25"/>
                </a:solidFill>
              </a:rPr>
              <a:t>Resolving SMT formulas</a:t>
            </a:r>
            <a:endParaRPr lang="en-US" dirty="0">
              <a:solidFill>
                <a:srgbClr val="44FB25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1.) Translating SMT formulas into first-order logic formulas.</a:t>
            </a:r>
          </a:p>
          <a:p>
            <a:pPr>
              <a:buNone/>
            </a:pPr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2.) Resolving newly formed SAT formulas with SAT solver(DPLL).</a:t>
            </a:r>
          </a:p>
          <a:p>
            <a:pPr>
              <a:buNone/>
            </a:pPr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3.) If a model is found, it has to be checked with regards to background theories.</a:t>
            </a:r>
          </a:p>
          <a:p>
            <a:pPr>
              <a:buNone/>
            </a:pPr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4.) If no model is found by SAT, no model can exist in the field of SMT either.</a:t>
            </a:r>
            <a:endParaRPr lang="en-US" dirty="0">
              <a:solidFill>
                <a:srgbClr val="44FB25">
                  <a:alpha val="75000"/>
                </a:srgb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4FB25"/>
                </a:solidFill>
              </a:rPr>
              <a:t>Path planning – logical approach</a:t>
            </a:r>
            <a:endParaRPr lang="en-US" dirty="0">
              <a:solidFill>
                <a:srgbClr val="44FB25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Main goal: Express the entire path planning problem in terms of logical formulas.</a:t>
            </a:r>
          </a:p>
          <a:p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Expressive power of SAT is insufficient for this task, we require the use of SMT.</a:t>
            </a:r>
          </a:p>
          <a:p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Required background theories: theory of real numbers, theory of integers, theory of linear arithmetic, theory of non-linear arithmetic.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4FB25"/>
                </a:solidFill>
              </a:rPr>
              <a:t>Path planning – logical approach</a:t>
            </a:r>
            <a:endParaRPr lang="en-US" dirty="0">
              <a:solidFill>
                <a:srgbClr val="44FB25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Base resources: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2D line map with known locations of obstacles and environment borders.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Starting location of agent and goal location.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Building formulas: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Path consists of several line segments, each line segment has its starting and ending point.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Every coordinate of every starting and ending point is separate logical variable.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Formulas represent constraints for the path segments‘ coordinates.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Main task: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Navigate agent through the static environment from starting location to goal location without colliding with any obstacle on the way.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4FB25"/>
                </a:solidFill>
              </a:rPr>
              <a:t>Constraints</a:t>
            </a:r>
            <a:r>
              <a:rPr lang="sk-SK" dirty="0" smtClean="0">
                <a:solidFill>
                  <a:srgbClr val="44FB25"/>
                </a:solidFill>
              </a:rPr>
              <a:t> I.</a:t>
            </a:r>
            <a:endParaRPr lang="en-US" dirty="0">
              <a:solidFill>
                <a:srgbClr val="44FB25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1.) Environment borders</a:t>
            </a:r>
          </a:p>
          <a:p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When navigating the robot through the environment, it must never leave the territory inside the map.</a:t>
            </a:r>
          </a:p>
          <a:p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In other words, coordinates of the path segments must be neither negative numbers nor higher than respective dimensions of the map.</a:t>
            </a:r>
            <a:endParaRPr lang="en-US" dirty="0">
              <a:solidFill>
                <a:srgbClr val="44FB25">
                  <a:alpha val="75000"/>
                </a:srgb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4FB25"/>
                </a:solidFill>
              </a:rPr>
              <a:t>Constraints</a:t>
            </a:r>
            <a:r>
              <a:rPr lang="sk-SK" dirty="0" smtClean="0">
                <a:solidFill>
                  <a:srgbClr val="44FB25"/>
                </a:solidFill>
              </a:rPr>
              <a:t> II.</a:t>
            </a:r>
            <a:endParaRPr lang="en-US" dirty="0">
              <a:solidFill>
                <a:srgbClr val="44FB25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2.) Shape of path</a:t>
            </a:r>
          </a:p>
          <a:p>
            <a:r>
              <a:rPr lang="en-US" dirty="0" smtClean="0">
                <a:solidFill>
                  <a:srgbClr val="44FB25">
                    <a:alpha val="75000"/>
                  </a:srgbClr>
                </a:solidFill>
              </a:rPr>
              <a:t>Should we choose to build path consisting of only orthogonal segments, we can constraint the segments in a way that only one of the coordinates may change between the starting and ending point of the segment.</a:t>
            </a:r>
            <a:endParaRPr lang="en-US" dirty="0">
              <a:solidFill>
                <a:srgbClr val="44FB25">
                  <a:alpha val="75000"/>
                </a:srgb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732</Words>
  <Application>Microsoft Office PowerPoint</Application>
  <PresentationFormat>Prezentácia na obrazovke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7" baseType="lpstr">
      <vt:lpstr>Motív Office</vt:lpstr>
      <vt:lpstr>Logical path planning</vt:lpstr>
      <vt:lpstr>First-order logic</vt:lpstr>
      <vt:lpstr>Satisfiability Modulo Theories</vt:lpstr>
      <vt:lpstr>Theory of difference logic</vt:lpstr>
      <vt:lpstr>Resolving SMT formulas</vt:lpstr>
      <vt:lpstr>Path planning – logical approach</vt:lpstr>
      <vt:lpstr>Path planning – logical approach</vt:lpstr>
      <vt:lpstr>Constraints I.</vt:lpstr>
      <vt:lpstr>Constraints II.</vt:lpstr>
      <vt:lpstr>Constraints III.</vt:lpstr>
      <vt:lpstr>Constraints IV.</vt:lpstr>
      <vt:lpstr>Constraints V.</vt:lpstr>
      <vt:lpstr>Constraints VI.</vt:lpstr>
      <vt:lpstr>Solving the task - algorithm</vt:lpstr>
      <vt:lpstr>Solution example</vt:lpstr>
      <vt:lpstr>Snímka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Logical path planning</dc:title>
  <dc:creator>Robert</dc:creator>
  <cp:lastModifiedBy>Robert</cp:lastModifiedBy>
  <cp:revision>12</cp:revision>
  <dcterms:created xsi:type="dcterms:W3CDTF">2017-04-10T17:46:42Z</dcterms:created>
  <dcterms:modified xsi:type="dcterms:W3CDTF">2017-04-10T19:52:48Z</dcterms:modified>
</cp:coreProperties>
</file>