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4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3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29"/>
  </p:normalViewPr>
  <p:slideViewPr>
    <p:cSldViewPr snapToGrid="0">
      <p:cViewPr>
        <p:scale>
          <a:sx n="97" d="100"/>
          <a:sy n="97" d="100"/>
        </p:scale>
        <p:origin x="584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A52271-DEF2-42B7-8242-FE31D8F5A760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D171C764-C3EC-4A58-B360-C411B0AB27A7}">
      <dgm:prSet/>
      <dgm:spPr/>
      <dgm:t>
        <a:bodyPr/>
        <a:lstStyle/>
        <a:p>
          <a:r>
            <a:rPr lang="en-GB" b="1" dirty="0" err="1"/>
            <a:t>Platforma</a:t>
          </a:r>
          <a:r>
            <a:rPr lang="en-GB" b="1" dirty="0"/>
            <a:t>:</a:t>
          </a:r>
          <a:r>
            <a:rPr lang="en-GB" dirty="0"/>
            <a:t> </a:t>
          </a:r>
          <a:endParaRPr lang="en-US" dirty="0"/>
        </a:p>
      </dgm:t>
    </dgm:pt>
    <dgm:pt modelId="{D883F658-5DE8-4727-ADFC-564C2AF8A820}" type="parTrans" cxnId="{3C7D7EF1-7F70-4F34-BDF7-C4363C4C437D}">
      <dgm:prSet/>
      <dgm:spPr/>
      <dgm:t>
        <a:bodyPr/>
        <a:lstStyle/>
        <a:p>
          <a:endParaRPr lang="en-US"/>
        </a:p>
      </dgm:t>
    </dgm:pt>
    <dgm:pt modelId="{C1CB3601-5422-433F-8C03-31A965F64A3E}" type="sibTrans" cxnId="{3C7D7EF1-7F70-4F34-BDF7-C4363C4C437D}">
      <dgm:prSet/>
      <dgm:spPr/>
      <dgm:t>
        <a:bodyPr/>
        <a:lstStyle/>
        <a:p>
          <a:endParaRPr lang="en-US"/>
        </a:p>
      </dgm:t>
    </dgm:pt>
    <dgm:pt modelId="{8A977FB2-BA5A-4336-B916-5DC2CCD43B5A}">
      <dgm:prSet/>
      <dgm:spPr/>
      <dgm:t>
        <a:bodyPr/>
        <a:lstStyle/>
        <a:p>
          <a:r>
            <a:rPr lang="en-GB"/>
            <a:t>Sun workstation ELC</a:t>
          </a:r>
          <a:endParaRPr lang="en-US"/>
        </a:p>
      </dgm:t>
    </dgm:pt>
    <dgm:pt modelId="{1195C58C-9F60-4F55-8B60-847CF59F70CB}" type="parTrans" cxnId="{69E5ABB2-B4AE-4101-A515-0831234EED41}">
      <dgm:prSet/>
      <dgm:spPr/>
      <dgm:t>
        <a:bodyPr/>
        <a:lstStyle/>
        <a:p>
          <a:endParaRPr lang="en-US"/>
        </a:p>
      </dgm:t>
    </dgm:pt>
    <dgm:pt modelId="{2CA0DB0D-5B61-411D-94C6-1561933A45F7}" type="sibTrans" cxnId="{69E5ABB2-B4AE-4101-A515-0831234EED41}">
      <dgm:prSet/>
      <dgm:spPr/>
      <dgm:t>
        <a:bodyPr/>
        <a:lstStyle/>
        <a:p>
          <a:endParaRPr lang="en-US"/>
        </a:p>
      </dgm:t>
    </dgm:pt>
    <dgm:pt modelId="{0D20E140-3C7A-474F-99B9-3F59EE994BE6}">
      <dgm:prSet/>
      <dgm:spPr/>
      <dgm:t>
        <a:bodyPr/>
        <a:lstStyle/>
        <a:p>
          <a:r>
            <a:rPr lang="en-GB" b="1"/>
            <a:t>Implementácia:</a:t>
          </a:r>
          <a:r>
            <a:rPr lang="en-GB"/>
            <a:t> </a:t>
          </a:r>
          <a:endParaRPr lang="en-US"/>
        </a:p>
      </dgm:t>
    </dgm:pt>
    <dgm:pt modelId="{9297161E-242C-43D8-A7B2-07B62ED08D10}" type="parTrans" cxnId="{B059FDE0-B1D1-4602-9657-044D67A5ACCC}">
      <dgm:prSet/>
      <dgm:spPr/>
      <dgm:t>
        <a:bodyPr/>
        <a:lstStyle/>
        <a:p>
          <a:endParaRPr lang="en-US"/>
        </a:p>
      </dgm:t>
    </dgm:pt>
    <dgm:pt modelId="{38DBCE9E-14CC-4D7C-90F5-81A9F01E71E6}" type="sibTrans" cxnId="{B059FDE0-B1D1-4602-9657-044D67A5ACCC}">
      <dgm:prSet/>
      <dgm:spPr/>
      <dgm:t>
        <a:bodyPr/>
        <a:lstStyle/>
        <a:p>
          <a:endParaRPr lang="en-US"/>
        </a:p>
      </dgm:t>
    </dgm:pt>
    <dgm:pt modelId="{988F6B2D-713B-4211-8F1E-AA2B86AFDC36}">
      <dgm:prSet/>
      <dgm:spPr/>
      <dgm:t>
        <a:bodyPr/>
        <a:lstStyle/>
        <a:p>
          <a:r>
            <a:rPr lang="en-GB"/>
            <a:t>C jazyk</a:t>
          </a:r>
          <a:endParaRPr lang="en-US"/>
        </a:p>
      </dgm:t>
    </dgm:pt>
    <dgm:pt modelId="{B9F02D03-C64F-452D-A321-0AE9BFDB828E}" type="parTrans" cxnId="{206C6F66-36E7-4A99-9A06-DCA5C84E429B}">
      <dgm:prSet/>
      <dgm:spPr/>
      <dgm:t>
        <a:bodyPr/>
        <a:lstStyle/>
        <a:p>
          <a:endParaRPr lang="en-US"/>
        </a:p>
      </dgm:t>
    </dgm:pt>
    <dgm:pt modelId="{DC3A6E0A-46DB-4CAD-B97C-17FFB58F4485}" type="sibTrans" cxnId="{206C6F66-36E7-4A99-9A06-DCA5C84E429B}">
      <dgm:prSet/>
      <dgm:spPr/>
      <dgm:t>
        <a:bodyPr/>
        <a:lstStyle/>
        <a:p>
          <a:endParaRPr lang="en-US"/>
        </a:p>
      </dgm:t>
    </dgm:pt>
    <dgm:pt modelId="{29B9E359-B0FF-4588-897D-2B995F21CE09}">
      <dgm:prSet/>
      <dgm:spPr/>
      <dgm:t>
        <a:bodyPr/>
        <a:lstStyle/>
        <a:p>
          <a:r>
            <a:rPr lang="en-GB" b="1"/>
            <a:t>Testované na:</a:t>
          </a:r>
          <a:endParaRPr lang="en-US"/>
        </a:p>
      </dgm:t>
    </dgm:pt>
    <dgm:pt modelId="{81F01354-D778-4167-802F-6FABA3345CEE}" type="parTrans" cxnId="{C4E4A3BB-9BF3-4186-96EE-189A73EE1E04}">
      <dgm:prSet/>
      <dgm:spPr/>
      <dgm:t>
        <a:bodyPr/>
        <a:lstStyle/>
        <a:p>
          <a:endParaRPr lang="en-US"/>
        </a:p>
      </dgm:t>
    </dgm:pt>
    <dgm:pt modelId="{B1E2CFD1-6D09-46C5-9A9E-02608E650C8E}" type="sibTrans" cxnId="{C4E4A3BB-9BF3-4186-96EE-189A73EE1E04}">
      <dgm:prSet/>
      <dgm:spPr/>
      <dgm:t>
        <a:bodyPr/>
        <a:lstStyle/>
        <a:p>
          <a:endParaRPr lang="en-US"/>
        </a:p>
      </dgm:t>
    </dgm:pt>
    <dgm:pt modelId="{22F365B1-3318-4EC9-B4EC-BE9A8DB830E5}">
      <dgm:prSet/>
      <dgm:spPr/>
      <dgm:t>
        <a:bodyPr/>
        <a:lstStyle/>
        <a:p>
          <a:r>
            <a:rPr lang="en-GB"/>
            <a:t>100 rotation digraphs (100 uzlov, 200 hrán)</a:t>
          </a:r>
          <a:endParaRPr lang="en-US"/>
        </a:p>
      </dgm:t>
    </dgm:pt>
    <dgm:pt modelId="{9D48E816-D864-4E2B-8565-C1E7D71BDC06}" type="parTrans" cxnId="{E8B2C72C-F0DD-4170-80A2-5113A7948F44}">
      <dgm:prSet/>
      <dgm:spPr/>
      <dgm:t>
        <a:bodyPr/>
        <a:lstStyle/>
        <a:p>
          <a:endParaRPr lang="en-US"/>
        </a:p>
      </dgm:t>
    </dgm:pt>
    <dgm:pt modelId="{2E83E10D-5A9F-41D3-9C9A-D0AB63A29F05}" type="sibTrans" cxnId="{E8B2C72C-F0DD-4170-80A2-5113A7948F44}">
      <dgm:prSet/>
      <dgm:spPr/>
      <dgm:t>
        <a:bodyPr/>
        <a:lstStyle/>
        <a:p>
          <a:endParaRPr lang="en-US"/>
        </a:p>
      </dgm:t>
    </dgm:pt>
    <dgm:pt modelId="{E662D058-9393-451A-B7C5-AE44883C56ED}">
      <dgm:prSet/>
      <dgm:spPr/>
      <dgm:t>
        <a:bodyPr/>
        <a:lstStyle/>
        <a:p>
          <a:r>
            <a:rPr lang="en-GB"/>
            <a:t>Váha uzlov: 1 – 100</a:t>
          </a:r>
          <a:endParaRPr lang="en-US"/>
        </a:p>
      </dgm:t>
    </dgm:pt>
    <dgm:pt modelId="{7750C0C3-5AF0-4C62-A64B-6DB110635415}" type="parTrans" cxnId="{4D3EA98B-4A80-4023-9C69-7FE22E36B938}">
      <dgm:prSet/>
      <dgm:spPr/>
      <dgm:t>
        <a:bodyPr/>
        <a:lstStyle/>
        <a:p>
          <a:endParaRPr lang="en-US"/>
        </a:p>
      </dgm:t>
    </dgm:pt>
    <dgm:pt modelId="{777D0FBE-1D92-4F29-BF94-22B79409EFEA}" type="sibTrans" cxnId="{4D3EA98B-4A80-4023-9C69-7FE22E36B938}">
      <dgm:prSet/>
      <dgm:spPr/>
      <dgm:t>
        <a:bodyPr/>
        <a:lstStyle/>
        <a:p>
          <a:endParaRPr lang="en-US"/>
        </a:p>
      </dgm:t>
    </dgm:pt>
    <dgm:pt modelId="{F272555B-3288-7241-894D-D55F21E94FA5}" type="pres">
      <dgm:prSet presAssocID="{0CA52271-DEF2-42B7-8242-FE31D8F5A760}" presName="linear" presStyleCnt="0">
        <dgm:presLayoutVars>
          <dgm:animLvl val="lvl"/>
          <dgm:resizeHandles val="exact"/>
        </dgm:presLayoutVars>
      </dgm:prSet>
      <dgm:spPr/>
    </dgm:pt>
    <dgm:pt modelId="{1BEDA299-4D35-3F47-8433-7E3D3EE6FC6E}" type="pres">
      <dgm:prSet presAssocID="{D171C764-C3EC-4A58-B360-C411B0AB27A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3D92B0E-9BFC-664B-919F-919A8AD7957C}" type="pres">
      <dgm:prSet presAssocID="{D171C764-C3EC-4A58-B360-C411B0AB27A7}" presName="childText" presStyleLbl="revTx" presStyleIdx="0" presStyleCnt="3">
        <dgm:presLayoutVars>
          <dgm:bulletEnabled val="1"/>
        </dgm:presLayoutVars>
      </dgm:prSet>
      <dgm:spPr/>
    </dgm:pt>
    <dgm:pt modelId="{A8E78D9F-37AB-7644-9C15-CEDCC030F6AA}" type="pres">
      <dgm:prSet presAssocID="{0D20E140-3C7A-474F-99B9-3F59EE994BE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E7A7230-FBF6-FC42-BCA8-FDC9622AFABD}" type="pres">
      <dgm:prSet presAssocID="{0D20E140-3C7A-474F-99B9-3F59EE994BE6}" presName="childText" presStyleLbl="revTx" presStyleIdx="1" presStyleCnt="3">
        <dgm:presLayoutVars>
          <dgm:bulletEnabled val="1"/>
        </dgm:presLayoutVars>
      </dgm:prSet>
      <dgm:spPr/>
    </dgm:pt>
    <dgm:pt modelId="{3B7C6DBF-88B4-0848-AF81-77AB735EC00D}" type="pres">
      <dgm:prSet presAssocID="{29B9E359-B0FF-4588-897D-2B995F21CE0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BE20F5B-9CB2-CE45-85C2-06BC2B63304B}" type="pres">
      <dgm:prSet presAssocID="{29B9E359-B0FF-4588-897D-2B995F21CE09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12538609-6953-8241-8D1E-D5F3526276FE}" type="presOf" srcId="{0D20E140-3C7A-474F-99B9-3F59EE994BE6}" destId="{A8E78D9F-37AB-7644-9C15-CEDCC030F6AA}" srcOrd="0" destOrd="0" presId="urn:microsoft.com/office/officeart/2005/8/layout/vList2"/>
    <dgm:cxn modelId="{E8B2C72C-F0DD-4170-80A2-5113A7948F44}" srcId="{29B9E359-B0FF-4588-897D-2B995F21CE09}" destId="{22F365B1-3318-4EC9-B4EC-BE9A8DB830E5}" srcOrd="0" destOrd="0" parTransId="{9D48E816-D864-4E2B-8565-C1E7D71BDC06}" sibTransId="{2E83E10D-5A9F-41D3-9C9A-D0AB63A29F05}"/>
    <dgm:cxn modelId="{F7E6E438-580B-7548-9FCC-5CB3124AA3A0}" type="presOf" srcId="{D171C764-C3EC-4A58-B360-C411B0AB27A7}" destId="{1BEDA299-4D35-3F47-8433-7E3D3EE6FC6E}" srcOrd="0" destOrd="0" presId="urn:microsoft.com/office/officeart/2005/8/layout/vList2"/>
    <dgm:cxn modelId="{AE109D51-A169-2C4F-8F4D-ED7491BE6673}" type="presOf" srcId="{0CA52271-DEF2-42B7-8242-FE31D8F5A760}" destId="{F272555B-3288-7241-894D-D55F21E94FA5}" srcOrd="0" destOrd="0" presId="urn:microsoft.com/office/officeart/2005/8/layout/vList2"/>
    <dgm:cxn modelId="{536F4C63-A4AA-F74D-B044-9E086EAFEBDA}" type="presOf" srcId="{988F6B2D-713B-4211-8F1E-AA2B86AFDC36}" destId="{1E7A7230-FBF6-FC42-BCA8-FDC9622AFABD}" srcOrd="0" destOrd="0" presId="urn:microsoft.com/office/officeart/2005/8/layout/vList2"/>
    <dgm:cxn modelId="{206C6F66-36E7-4A99-9A06-DCA5C84E429B}" srcId="{0D20E140-3C7A-474F-99B9-3F59EE994BE6}" destId="{988F6B2D-713B-4211-8F1E-AA2B86AFDC36}" srcOrd="0" destOrd="0" parTransId="{B9F02D03-C64F-452D-A321-0AE9BFDB828E}" sibTransId="{DC3A6E0A-46DB-4CAD-B97C-17FFB58F4485}"/>
    <dgm:cxn modelId="{40C5C584-3C81-6947-82CC-9DB019B5FA79}" type="presOf" srcId="{29B9E359-B0FF-4588-897D-2B995F21CE09}" destId="{3B7C6DBF-88B4-0848-AF81-77AB735EC00D}" srcOrd="0" destOrd="0" presId="urn:microsoft.com/office/officeart/2005/8/layout/vList2"/>
    <dgm:cxn modelId="{4D3EA98B-4A80-4023-9C69-7FE22E36B938}" srcId="{29B9E359-B0FF-4588-897D-2B995F21CE09}" destId="{E662D058-9393-451A-B7C5-AE44883C56ED}" srcOrd="1" destOrd="0" parTransId="{7750C0C3-5AF0-4C62-A64B-6DB110635415}" sibTransId="{777D0FBE-1D92-4F29-BF94-22B79409EFEA}"/>
    <dgm:cxn modelId="{69E5ABB2-B4AE-4101-A515-0831234EED41}" srcId="{D171C764-C3EC-4A58-B360-C411B0AB27A7}" destId="{8A977FB2-BA5A-4336-B916-5DC2CCD43B5A}" srcOrd="0" destOrd="0" parTransId="{1195C58C-9F60-4F55-8B60-847CF59F70CB}" sibTransId="{2CA0DB0D-5B61-411D-94C6-1561933A45F7}"/>
    <dgm:cxn modelId="{C4E4A3BB-9BF3-4186-96EE-189A73EE1E04}" srcId="{0CA52271-DEF2-42B7-8242-FE31D8F5A760}" destId="{29B9E359-B0FF-4588-897D-2B995F21CE09}" srcOrd="2" destOrd="0" parTransId="{81F01354-D778-4167-802F-6FABA3345CEE}" sibTransId="{B1E2CFD1-6D09-46C5-9A9E-02608E650C8E}"/>
    <dgm:cxn modelId="{9FE5CBCF-95B7-FD4E-BFA8-8F835FE24F92}" type="presOf" srcId="{22F365B1-3318-4EC9-B4EC-BE9A8DB830E5}" destId="{4BE20F5B-9CB2-CE45-85C2-06BC2B63304B}" srcOrd="0" destOrd="0" presId="urn:microsoft.com/office/officeart/2005/8/layout/vList2"/>
    <dgm:cxn modelId="{B059FDE0-B1D1-4602-9657-044D67A5ACCC}" srcId="{0CA52271-DEF2-42B7-8242-FE31D8F5A760}" destId="{0D20E140-3C7A-474F-99B9-3F59EE994BE6}" srcOrd="1" destOrd="0" parTransId="{9297161E-242C-43D8-A7B2-07B62ED08D10}" sibTransId="{38DBCE9E-14CC-4D7C-90F5-81A9F01E71E6}"/>
    <dgm:cxn modelId="{3C7D7EF1-7F70-4F34-BDF7-C4363C4C437D}" srcId="{0CA52271-DEF2-42B7-8242-FE31D8F5A760}" destId="{D171C764-C3EC-4A58-B360-C411B0AB27A7}" srcOrd="0" destOrd="0" parTransId="{D883F658-5DE8-4727-ADFC-564C2AF8A820}" sibTransId="{C1CB3601-5422-433F-8C03-31A965F64A3E}"/>
    <dgm:cxn modelId="{17025BF8-40BF-5E4F-AA9A-E9CE0A77AB5B}" type="presOf" srcId="{8A977FB2-BA5A-4336-B916-5DC2CCD43B5A}" destId="{83D92B0E-9BFC-664B-919F-919A8AD7957C}" srcOrd="0" destOrd="0" presId="urn:microsoft.com/office/officeart/2005/8/layout/vList2"/>
    <dgm:cxn modelId="{5878A9FA-34EB-604F-9ECC-D6AE69A1257E}" type="presOf" srcId="{E662D058-9393-451A-B7C5-AE44883C56ED}" destId="{4BE20F5B-9CB2-CE45-85C2-06BC2B63304B}" srcOrd="0" destOrd="1" presId="urn:microsoft.com/office/officeart/2005/8/layout/vList2"/>
    <dgm:cxn modelId="{EB0EA608-19FB-5947-93B8-9FD2B5FC46FE}" type="presParOf" srcId="{F272555B-3288-7241-894D-D55F21E94FA5}" destId="{1BEDA299-4D35-3F47-8433-7E3D3EE6FC6E}" srcOrd="0" destOrd="0" presId="urn:microsoft.com/office/officeart/2005/8/layout/vList2"/>
    <dgm:cxn modelId="{66C733BD-D0E0-5C49-A3BD-D36744A2821D}" type="presParOf" srcId="{F272555B-3288-7241-894D-D55F21E94FA5}" destId="{83D92B0E-9BFC-664B-919F-919A8AD7957C}" srcOrd="1" destOrd="0" presId="urn:microsoft.com/office/officeart/2005/8/layout/vList2"/>
    <dgm:cxn modelId="{1BC79798-DD2F-B542-A406-EF480CAE8183}" type="presParOf" srcId="{F272555B-3288-7241-894D-D55F21E94FA5}" destId="{A8E78D9F-37AB-7644-9C15-CEDCC030F6AA}" srcOrd="2" destOrd="0" presId="urn:microsoft.com/office/officeart/2005/8/layout/vList2"/>
    <dgm:cxn modelId="{2D8B2E1E-52B7-D348-84AD-AA2EF955CABB}" type="presParOf" srcId="{F272555B-3288-7241-894D-D55F21E94FA5}" destId="{1E7A7230-FBF6-FC42-BCA8-FDC9622AFABD}" srcOrd="3" destOrd="0" presId="urn:microsoft.com/office/officeart/2005/8/layout/vList2"/>
    <dgm:cxn modelId="{70EDE88D-40F6-5F4C-9B01-189D4B6070E4}" type="presParOf" srcId="{F272555B-3288-7241-894D-D55F21E94FA5}" destId="{3B7C6DBF-88B4-0848-AF81-77AB735EC00D}" srcOrd="4" destOrd="0" presId="urn:microsoft.com/office/officeart/2005/8/layout/vList2"/>
    <dgm:cxn modelId="{1BF7FD49-D74D-B947-882E-A9F8B186CB69}" type="presParOf" srcId="{F272555B-3288-7241-894D-D55F21E94FA5}" destId="{4BE20F5B-9CB2-CE45-85C2-06BC2B63304B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EDA299-4D35-3F47-8433-7E3D3EE6FC6E}">
      <dsp:nvSpPr>
        <dsp:cNvPr id="0" name=""/>
        <dsp:cNvSpPr/>
      </dsp:nvSpPr>
      <dsp:spPr>
        <a:xfrm>
          <a:off x="0" y="36618"/>
          <a:ext cx="5115491" cy="8154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b="1" kern="1200" dirty="0" err="1"/>
            <a:t>Platforma</a:t>
          </a:r>
          <a:r>
            <a:rPr lang="en-GB" sz="3400" b="1" kern="1200" dirty="0"/>
            <a:t>:</a:t>
          </a:r>
          <a:r>
            <a:rPr lang="en-GB" sz="3400" kern="1200" dirty="0"/>
            <a:t> </a:t>
          </a:r>
          <a:endParaRPr lang="en-US" sz="3400" kern="1200" dirty="0"/>
        </a:p>
      </dsp:txBody>
      <dsp:txXfrm>
        <a:off x="39809" y="76427"/>
        <a:ext cx="5035873" cy="735872"/>
      </dsp:txXfrm>
    </dsp:sp>
    <dsp:sp modelId="{83D92B0E-9BFC-664B-919F-919A8AD7957C}">
      <dsp:nvSpPr>
        <dsp:cNvPr id="0" name=""/>
        <dsp:cNvSpPr/>
      </dsp:nvSpPr>
      <dsp:spPr>
        <a:xfrm>
          <a:off x="0" y="852109"/>
          <a:ext cx="5115491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417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700" kern="1200"/>
            <a:t>Sun workstation ELC</a:t>
          </a:r>
          <a:endParaRPr lang="en-US" sz="2700" kern="1200"/>
        </a:p>
      </dsp:txBody>
      <dsp:txXfrm>
        <a:off x="0" y="852109"/>
        <a:ext cx="5115491" cy="563040"/>
      </dsp:txXfrm>
    </dsp:sp>
    <dsp:sp modelId="{A8E78D9F-37AB-7644-9C15-CEDCC030F6AA}">
      <dsp:nvSpPr>
        <dsp:cNvPr id="0" name=""/>
        <dsp:cNvSpPr/>
      </dsp:nvSpPr>
      <dsp:spPr>
        <a:xfrm>
          <a:off x="0" y="1415149"/>
          <a:ext cx="5115491" cy="8154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b="1" kern="1200"/>
            <a:t>Implementácia:</a:t>
          </a:r>
          <a:r>
            <a:rPr lang="en-GB" sz="3400" kern="1200"/>
            <a:t> </a:t>
          </a:r>
          <a:endParaRPr lang="en-US" sz="3400" kern="1200"/>
        </a:p>
      </dsp:txBody>
      <dsp:txXfrm>
        <a:off x="39809" y="1454958"/>
        <a:ext cx="5035873" cy="735872"/>
      </dsp:txXfrm>
    </dsp:sp>
    <dsp:sp modelId="{1E7A7230-FBF6-FC42-BCA8-FDC9622AFABD}">
      <dsp:nvSpPr>
        <dsp:cNvPr id="0" name=""/>
        <dsp:cNvSpPr/>
      </dsp:nvSpPr>
      <dsp:spPr>
        <a:xfrm>
          <a:off x="0" y="2230639"/>
          <a:ext cx="5115491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417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700" kern="1200"/>
            <a:t>C jazyk</a:t>
          </a:r>
          <a:endParaRPr lang="en-US" sz="2700" kern="1200"/>
        </a:p>
      </dsp:txBody>
      <dsp:txXfrm>
        <a:off x="0" y="2230639"/>
        <a:ext cx="5115491" cy="563040"/>
      </dsp:txXfrm>
    </dsp:sp>
    <dsp:sp modelId="{3B7C6DBF-88B4-0848-AF81-77AB735EC00D}">
      <dsp:nvSpPr>
        <dsp:cNvPr id="0" name=""/>
        <dsp:cNvSpPr/>
      </dsp:nvSpPr>
      <dsp:spPr>
        <a:xfrm>
          <a:off x="0" y="2793679"/>
          <a:ext cx="5115491" cy="81549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b="1" kern="1200"/>
            <a:t>Testované na:</a:t>
          </a:r>
          <a:endParaRPr lang="en-US" sz="3400" kern="1200"/>
        </a:p>
      </dsp:txBody>
      <dsp:txXfrm>
        <a:off x="39809" y="2833488"/>
        <a:ext cx="5035873" cy="735872"/>
      </dsp:txXfrm>
    </dsp:sp>
    <dsp:sp modelId="{4BE20F5B-9CB2-CE45-85C2-06BC2B63304B}">
      <dsp:nvSpPr>
        <dsp:cNvPr id="0" name=""/>
        <dsp:cNvSpPr/>
      </dsp:nvSpPr>
      <dsp:spPr>
        <a:xfrm>
          <a:off x="0" y="3609169"/>
          <a:ext cx="5115491" cy="1302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2417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700" kern="1200"/>
            <a:t>100 rotation digraphs (100 uzlov, 200 hrán)</a:t>
          </a:r>
          <a:endParaRPr lang="en-US" sz="2700" kern="120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700" kern="1200"/>
            <a:t>Váha uzlov: 1 – 100</a:t>
          </a:r>
          <a:endParaRPr lang="en-US" sz="2700" kern="1200"/>
        </a:p>
      </dsp:txBody>
      <dsp:txXfrm>
        <a:off x="0" y="3609169"/>
        <a:ext cx="5115491" cy="1302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C860C-C286-3C53-61DC-70067D5B0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701174-FFEE-4B55-7487-CF25973EC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FAB05-412F-87A0-2E9F-2848EEB98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B08802-69F7-92D6-D0C9-3B86BF36F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79F42-60DB-336A-FBE6-BCC3F0E3F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156502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993F5-F056-5243-20A1-D7251A491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D9603-9230-6BD6-7032-8934D516BF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A9A39-7515-EF10-3482-5EB0CA2E8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F04D1-2343-7297-0C65-2508B01D9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119E3-7268-DE83-E36D-2DE87061A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33732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F214EE-814B-BD2D-3FB0-FC692270A3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6EAE51-6C78-7776-4A75-69C525FF4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A45E6-4920-F903-05AF-075B4C205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0EEDB-3276-4038-949A-01EEEBB89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0A46A-2A47-5054-43E9-6E4F1D471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939602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C9345-2C7C-8956-39D7-056AAB69B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693E7-8AA5-289C-2183-5B96B006F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09448-6ABA-1003-6330-05BEC4960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44962-F148-511C-C99F-69524A37B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34463-A5BD-9A4B-78F8-1D7673725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332419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6A4A9-72D6-2A81-1FF5-463E8CF75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C963CB-666D-E871-E71A-E33146248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24F9E-BFB2-2182-BCA5-8A75A0EDF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0306F-C7C7-74E2-1391-F36A7061E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302F9-A437-C2B6-4E82-C6649E46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72471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13FDF-6C1D-C9B8-AB44-5568DAF67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97178-B1CC-FF3D-B1F2-75A90FB79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5392A2-FA50-2B28-E0C1-78AD2FC25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A257BF-3744-5089-DF5F-E31E6DFC9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047CA8-CEE0-7475-37AB-483C4F806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86452-6EB7-B226-4DED-EF91BE8CD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46482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FE2E6-524E-A165-648D-8DEED6E0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BDA4B-64E4-76B5-10D8-295ED65CD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463EDA-20F8-25FB-07A1-3DD83F7C6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EB3B6C-9545-0871-DB5D-A0B09BCF4F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73ED9D-5DE7-27ED-9D46-C42D67171F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D756B2-96BB-F05C-377F-D4420E381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640045-B3A1-B09E-15AD-0F90DA758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6525FC-02BE-C0DD-B324-7E82DFA4C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195761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97587-19B5-DB5E-2307-CC0E2F5B5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1CF7DB-F3B7-A6F4-0734-D1987327C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698E3B-C6C2-93E5-EB86-98DBC899C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CEAE3-73FA-7433-5B33-A225C225F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4175058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9E8220-E01D-92F2-A7BD-8947613B7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F0DBFC-836F-6A95-24A2-56F2CB84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C0C9C-55CC-8110-7F8F-B520F0F0E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2770288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25F45-2B5E-06EA-0E2A-8806A2AF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DB4D7-E404-294C-2BA9-380FFDC05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E566F-2148-99D7-4E15-FA18018CCD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39800-67E9-1847-49F7-A9B1F5E02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9A618-6669-4DAF-0CBC-AB1D01E7C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394011-23C8-6C1B-3BA4-F67196206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50214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70EFE-E809-008B-0641-587367289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841B07-07E8-5659-12FD-CFEE4022CF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141EA9-833F-A033-697E-12DD929F7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7E750-6071-AE56-BF20-964F9B4BF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7CEE7-A483-CC1A-AAD5-076E0889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B1EA6-6362-CF70-BF87-16E101EB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09891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27D59D-8D5C-7A67-B798-B6B5DF90F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3879D-551F-46E3-BB1D-453779C26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034B1-C56F-FE90-44FB-DA4BFAAA39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B0363-9352-F543-B8EA-B3B1AEB5C9A9}" type="datetimeFigureOut">
              <a:rPr lang="en-SK" smtClean="0"/>
              <a:t>30/04/2025</a:t>
            </a:fld>
            <a:endParaRPr lang="en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3EF3B-197D-C62D-423F-B9E5CB1D8C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7E3E9-68E5-6DD9-82E5-3B173D98A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C814C-38C1-D346-A838-50DB3C2D43A6}" type="slidenum">
              <a:rPr lang="en-SK" smtClean="0"/>
              <a:t>‹#›</a:t>
            </a:fld>
            <a:endParaRPr lang="en-SK"/>
          </a:p>
        </p:txBody>
      </p:sp>
    </p:spTree>
    <p:extLst>
      <p:ext uri="{BB962C8B-B14F-4D97-AF65-F5344CB8AC3E}">
        <p14:creationId xmlns:p14="http://schemas.microsoft.com/office/powerpoint/2010/main" val="372966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eeexplore.ieee.org/stamp/stamp.jsp?tp=&amp;arnumber=521562&amp;tag=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2" name="Rectangle 1061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4" name="Rectangle 1063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6" name="Group 1065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067" name="Freeform: Shape 1066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68" name="Freeform: Shape 1067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69" name="Freeform: Shape 1068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70" name="Freeform: Shape 1069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71" name="Freeform: Shape 1070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072" name="Freeform: Shape 1071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73" name="Freeform: Shape 1072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D3FB38B-2E71-ACF0-782C-A9EC10510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 fontScale="90000"/>
          </a:bodyPr>
          <a:lstStyle/>
          <a:p>
            <a:r>
              <a:rPr lang="en-GB" sz="5200" b="1">
                <a:solidFill>
                  <a:schemeClr val="tx2"/>
                </a:solidFill>
              </a:rPr>
              <a:t>Genetický algoritmus pre sex-fair stable marriage problém</a:t>
            </a:r>
            <a:endParaRPr lang="en-SK" sz="520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825836-F3A8-D7A6-E77D-F26B5E0688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7443" y="4189216"/>
            <a:ext cx="6016807" cy="960300"/>
          </a:xfrm>
        </p:spPr>
        <p:txBody>
          <a:bodyPr>
            <a:normAutofit fontScale="62500" lnSpcReduction="20000"/>
          </a:bodyPr>
          <a:lstStyle/>
          <a:p>
            <a:r>
              <a:rPr lang="en-SK" dirty="0">
                <a:solidFill>
                  <a:srgbClr val="44536A"/>
                </a:solidFill>
              </a:rPr>
              <a:t>Laura Pituková</a:t>
            </a:r>
            <a:r>
              <a:rPr lang="en-SK" dirty="0">
                <a:solidFill>
                  <a:schemeClr val="tx2"/>
                </a:solidFill>
              </a:rPr>
              <a:t>, </a:t>
            </a:r>
            <a:r>
              <a:rPr lang="en-GB" dirty="0">
                <a:solidFill>
                  <a:schemeClr val="tx2"/>
                </a:solidFill>
              </a:rPr>
              <a:t>Dmytro Ostapenko</a:t>
            </a:r>
          </a:p>
          <a:p>
            <a:endParaRPr lang="en-GB" dirty="0">
              <a:solidFill>
                <a:schemeClr val="tx2"/>
              </a:solidFill>
            </a:endParaRPr>
          </a:p>
          <a:p>
            <a:r>
              <a:rPr lang="en-GB" dirty="0" err="1">
                <a:solidFill>
                  <a:schemeClr val="tx2"/>
                </a:solidFill>
              </a:rPr>
              <a:t>Autori</a:t>
            </a:r>
            <a:r>
              <a:rPr lang="en-GB" dirty="0">
                <a:solidFill>
                  <a:schemeClr val="tx2"/>
                </a:solidFill>
              </a:rPr>
              <a:t>: </a:t>
            </a:r>
            <a:r>
              <a:rPr lang="en-GB" dirty="0" err="1">
                <a:solidFill>
                  <a:srgbClr val="44536A"/>
                </a:solidFill>
              </a:rPr>
              <a:t>Morikazu</a:t>
            </a:r>
            <a:r>
              <a:rPr lang="en-GB" dirty="0">
                <a:solidFill>
                  <a:srgbClr val="44536A"/>
                </a:solidFill>
              </a:rPr>
              <a:t> NAKAMURA, Kenji ONAGA, Seiki KYAN, and Manual SILVA</a:t>
            </a:r>
          </a:p>
        </p:txBody>
      </p:sp>
    </p:spTree>
    <p:extLst>
      <p:ext uri="{BB962C8B-B14F-4D97-AF65-F5344CB8AC3E}">
        <p14:creationId xmlns:p14="http://schemas.microsoft.com/office/powerpoint/2010/main" val="2505596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45" name="Rectangle 4144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7" name="Rectangle 4146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49" name="Group 4148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4150" name="Freeform: Shape 4149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1" name="Freeform: Shape 4150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2" name="Freeform: Shape 4151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3" name="Freeform: Shape 4152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4FD7D8E-EF83-C17E-E073-4D04F3D35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en-GB" sz="3600">
                <a:solidFill>
                  <a:schemeClr val="tx2"/>
                </a:solidFill>
              </a:rPr>
              <a:t>Motivácia</a:t>
            </a:r>
            <a:endParaRPr lang="en-SK" sz="3600" dirty="0">
              <a:solidFill>
                <a:schemeClr val="tx2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47F2D0C-6030-BF91-6403-26A9ED269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pPr rtl="0">
              <a:buFont typeface="Arial" panose="020B0604020202020204" pitchFamily="34" charset="0"/>
              <a:buChar char="•"/>
            </a:pPr>
            <a:r>
              <a:rPr lang="en-GB" sz="1700">
                <a:solidFill>
                  <a:schemeClr val="tx2"/>
                </a:solidFill>
              </a:rPr>
              <a:t>Priradenie dvoch skupín (muži, ženy) bez nestabilných párov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en-GB" sz="1700">
                <a:solidFill>
                  <a:schemeClr val="tx2"/>
                </a:solidFill>
              </a:rPr>
              <a:t>Klasické riešenie: Gale-Shapley algoritmus</a:t>
            </a:r>
          </a:p>
          <a:p>
            <a:pPr rtl="0">
              <a:buFont typeface="Arial" panose="020B0604020202020204" pitchFamily="34" charset="0"/>
              <a:buChar char="•"/>
            </a:pPr>
            <a:r>
              <a:rPr lang="en-GB" sz="1700">
                <a:solidFill>
                  <a:schemeClr val="tx2"/>
                </a:solidFill>
              </a:rPr>
              <a:t>Genetické algoritmy sú tiež efektívne pre úlohu</a:t>
            </a:r>
          </a:p>
          <a:p>
            <a:pPr rtl="0">
              <a:buFont typeface="Arial" panose="020B0604020202020204" pitchFamily="34" charset="0"/>
              <a:buChar char="•"/>
            </a:pPr>
            <a:endParaRPr lang="en-GB" sz="1700">
              <a:solidFill>
                <a:schemeClr val="tx2"/>
              </a:solidFill>
            </a:endParaRPr>
          </a:p>
          <a:p>
            <a:r>
              <a:rPr lang="en-GB" sz="1700" b="1">
                <a:solidFill>
                  <a:schemeClr val="tx2"/>
                </a:solidFill>
              </a:rPr>
              <a:t>Aplikácia</a:t>
            </a:r>
            <a:r>
              <a:rPr lang="en-GB" sz="1700">
                <a:solidFill>
                  <a:schemeClr val="tx2"/>
                </a:solidFill>
              </a:rPr>
              <a:t>:</a:t>
            </a:r>
          </a:p>
          <a:p>
            <a:pPr lvl="1"/>
            <a:r>
              <a:rPr lang="en-GB" sz="1700">
                <a:solidFill>
                  <a:schemeClr val="tx2"/>
                </a:solidFill>
              </a:rPr>
              <a:t>Priraďovanie študentov k školám, lekárov k nemocniciam, atď.</a:t>
            </a:r>
          </a:p>
          <a:p>
            <a:pPr rtl="0">
              <a:buFont typeface="Arial" panose="020B0604020202020204" pitchFamily="34" charset="0"/>
              <a:buChar char="•"/>
            </a:pPr>
            <a:endParaRPr lang="en-GB" sz="1700">
              <a:solidFill>
                <a:schemeClr val="tx2"/>
              </a:solidFill>
            </a:endParaRPr>
          </a:p>
          <a:p>
            <a:endParaRPr lang="en-SK" sz="1700">
              <a:solidFill>
                <a:schemeClr val="tx2"/>
              </a:solidFill>
            </a:endParaRPr>
          </a:p>
        </p:txBody>
      </p:sp>
      <p:grpSp>
        <p:nvGrpSpPr>
          <p:cNvPr id="4155" name="Group 4154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4156" name="Freeform: Shape 4155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7" name="Freeform: Shape 4156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8" name="Freeform: Shape 4157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4159" name="Freeform: Shape 4158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86005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98" name="Rectangle 209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0" name="Rectangle 209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612845-5FE9-EDD1-5D78-E457F3016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371826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GB" sz="3600" dirty="0" err="1">
                <a:solidFill>
                  <a:schemeClr val="tx2"/>
                </a:solidFill>
              </a:rPr>
              <a:t>Reprezentácia</a:t>
            </a:r>
            <a:r>
              <a:rPr lang="en-GB" sz="3600" dirty="0">
                <a:solidFill>
                  <a:schemeClr val="tx2"/>
                </a:solidFill>
              </a:rPr>
              <a:t> </a:t>
            </a:r>
            <a:r>
              <a:rPr lang="en-GB" sz="3600" dirty="0" err="1">
                <a:solidFill>
                  <a:schemeClr val="tx2"/>
                </a:solidFill>
              </a:rPr>
              <a:t>riešení</a:t>
            </a:r>
            <a:endParaRPr lang="en-SK" sz="3600" dirty="0">
              <a:solidFill>
                <a:schemeClr val="tx2"/>
              </a:solidFill>
            </a:endParaRPr>
          </a:p>
        </p:txBody>
      </p:sp>
      <p:grpSp>
        <p:nvGrpSpPr>
          <p:cNvPr id="2102" name="Group 210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2103" name="Freeform: Shape 210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4" name="Freeform: Shape 210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5" name="Freeform: Shape 210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6" name="Freeform: Shape 210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08" name="Group 210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109" name="Freeform: Shape 210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0" name="Freeform: Shape 210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1" name="Freeform: Shape 211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2" name="Freeform: Shape 211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EB96DA-77AF-94D4-B6C2-B4C66A51BBC3}"/>
              </a:ext>
            </a:extLst>
          </p:cNvPr>
          <p:cNvSpPr txBox="1">
            <a:spLocks/>
          </p:cNvSpPr>
          <p:nvPr/>
        </p:nvSpPr>
        <p:spPr>
          <a:xfrm>
            <a:off x="1179226" y="3205337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>
                <a:solidFill>
                  <a:schemeClr val="tx2"/>
                </a:solidFill>
              </a:rPr>
              <a:t>Autori používali </a:t>
            </a:r>
            <a:r>
              <a:rPr lang="en-GB" sz="1800" b="1" i="1">
                <a:solidFill>
                  <a:schemeClr val="tx2"/>
                </a:solidFill>
              </a:rPr>
              <a:t>rotation digraph</a:t>
            </a:r>
            <a:endParaRPr lang="en-GB" sz="1800" b="1">
              <a:solidFill>
                <a:schemeClr val="tx2"/>
              </a:solidFill>
            </a:endParaRPr>
          </a:p>
          <a:p>
            <a:r>
              <a:rPr lang="en-GB" sz="1800" b="1">
                <a:solidFill>
                  <a:schemeClr val="tx2"/>
                </a:solidFill>
              </a:rPr>
              <a:t>String reprezentácia:</a:t>
            </a:r>
            <a:endParaRPr lang="en-GB" sz="1800">
              <a:solidFill>
                <a:schemeClr val="tx2"/>
              </a:solidFill>
            </a:endParaRPr>
          </a:p>
          <a:p>
            <a:pPr marL="742950" lvl="1" indent="-285750"/>
            <a:r>
              <a:rPr lang="en-GB" sz="1800">
                <a:solidFill>
                  <a:schemeClr val="tx2"/>
                </a:solidFill>
              </a:rPr>
              <a:t>Každý uzol = 1 bit v reťazci</a:t>
            </a:r>
          </a:p>
          <a:p>
            <a:pPr marL="742950" lvl="1" indent="-285750"/>
            <a:r>
              <a:rPr lang="en-GB" sz="1800">
                <a:solidFill>
                  <a:schemeClr val="tx2"/>
                </a:solidFill>
              </a:rPr>
              <a:t>Ak uzol patrí do CS (Closed Subset), bit = 1</a:t>
            </a:r>
          </a:p>
          <a:p>
            <a:pPr marL="742950" lvl="1" indent="-285750"/>
            <a:r>
              <a:rPr lang="en-GB" sz="1800">
                <a:solidFill>
                  <a:schemeClr val="tx2"/>
                </a:solidFill>
              </a:rPr>
              <a:t>Všetci predchodcovia uzla musia byť v CS</a:t>
            </a:r>
          </a:p>
          <a:p>
            <a:pPr marL="742950" lvl="1" indent="-285750"/>
            <a:endParaRPr lang="en-GB" sz="1800">
              <a:solidFill>
                <a:schemeClr val="tx2"/>
              </a:solidFill>
            </a:endParaRPr>
          </a:p>
          <a:p>
            <a:r>
              <a:rPr lang="en-GB" sz="1800" b="1">
                <a:solidFill>
                  <a:schemeClr val="tx2"/>
                </a:solidFill>
              </a:rPr>
              <a:t>Dôvod:</a:t>
            </a:r>
            <a:r>
              <a:rPr lang="en-GB" sz="180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en-GB" sz="1800">
                <a:solidFill>
                  <a:schemeClr val="tx2"/>
                </a:solidFill>
              </a:rPr>
              <a:t>Každý reťazec reprezentuje legálny CS</a:t>
            </a:r>
            <a:endParaRPr lang="en-SK" sz="1800" dirty="0">
              <a:solidFill>
                <a:schemeClr val="tx2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1017A0-B6AC-A179-A7A7-23262C35A1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146" y="3073229"/>
            <a:ext cx="3406726" cy="2958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285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98" name="Rectangle 209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0" name="Rectangle 209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102" name="Group 210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2103" name="Freeform: Shape 210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4" name="Freeform: Shape 210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5" name="Freeform: Shape 210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6" name="Freeform: Shape 210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08" name="Group 210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109" name="Freeform: Shape 210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0" name="Freeform: Shape 210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1" name="Freeform: Shape 211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2" name="Freeform: Shape 211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720F3ABB-B4CC-6F56-8972-A5D069D276F6}"/>
              </a:ext>
            </a:extLst>
          </p:cNvPr>
          <p:cNvSpPr txBox="1">
            <a:spLocks/>
          </p:cNvSpPr>
          <p:nvPr/>
        </p:nvSpPr>
        <p:spPr>
          <a:xfrm>
            <a:off x="1179226" y="528706"/>
            <a:ext cx="9833548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>
                <a:solidFill>
                  <a:schemeClr val="tx2"/>
                </a:solidFill>
              </a:rPr>
              <a:t>Genetický algoritmus</a:t>
            </a:r>
            <a:endParaRPr lang="en-SK" sz="3600" dirty="0">
              <a:solidFill>
                <a:schemeClr val="tx2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37E0F36-4F3A-9507-B23C-B5A6BCF747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3593" y="2336100"/>
            <a:ext cx="9833548" cy="4322625"/>
          </a:xfrm>
        </p:spPr>
        <p:txBody>
          <a:bodyPr>
            <a:normAutofit fontScale="92500" lnSpcReduction="20000"/>
          </a:bodyPr>
          <a:lstStyle/>
          <a:p>
            <a:r>
              <a:rPr lang="en-GB" sz="1800" dirty="0">
                <a:solidFill>
                  <a:schemeClr val="tx2"/>
                </a:solidFill>
              </a:rPr>
              <a:t>Fitness </a:t>
            </a:r>
            <a:r>
              <a:rPr lang="en-GB" sz="1800" dirty="0" err="1">
                <a:solidFill>
                  <a:schemeClr val="tx2"/>
                </a:solidFill>
              </a:rPr>
              <a:t>funkcia</a:t>
            </a:r>
            <a:r>
              <a:rPr lang="en-GB" sz="1800" dirty="0">
                <a:solidFill>
                  <a:schemeClr val="tx2"/>
                </a:solidFill>
              </a:rPr>
              <a:t>: </a:t>
            </a:r>
            <a:r>
              <a:rPr lang="en-GB" sz="1800" dirty="0" err="1">
                <a:solidFill>
                  <a:schemeClr val="tx2"/>
                </a:solidFill>
              </a:rPr>
              <a:t>Minimalizovať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hodnotu</a:t>
            </a:r>
            <a:r>
              <a:rPr lang="en-GB" sz="1800" dirty="0">
                <a:solidFill>
                  <a:schemeClr val="tx2"/>
                </a:solidFill>
              </a:rPr>
              <a:t> fitness </a:t>
            </a:r>
            <a:r>
              <a:rPr lang="en-GB" sz="1800" dirty="0" err="1">
                <a:solidFill>
                  <a:schemeClr val="tx2"/>
                </a:solidFill>
              </a:rPr>
              <a:t>funkcie</a:t>
            </a:r>
            <a:endParaRPr lang="en-GB" sz="1800" dirty="0">
              <a:solidFill>
                <a:schemeClr val="tx2"/>
              </a:solidFill>
            </a:endParaRPr>
          </a:p>
          <a:p>
            <a:endParaRPr lang="en-GB" sz="1800" dirty="0">
              <a:solidFill>
                <a:schemeClr val="tx2"/>
              </a:solidFill>
            </a:endParaRPr>
          </a:p>
          <a:p>
            <a:endParaRPr lang="en-GB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1800" dirty="0">
              <a:solidFill>
                <a:schemeClr val="tx2"/>
              </a:solidFill>
            </a:endParaRPr>
          </a:p>
          <a:p>
            <a:r>
              <a:rPr lang="en-GB" sz="1800" b="1" dirty="0">
                <a:solidFill>
                  <a:schemeClr val="tx2"/>
                </a:solidFill>
              </a:rPr>
              <a:t>Operatory:</a:t>
            </a:r>
          </a:p>
          <a:p>
            <a:pPr lvl="1"/>
            <a:r>
              <a:rPr lang="en-GB" sz="1800" b="1" dirty="0" err="1">
                <a:solidFill>
                  <a:schemeClr val="tx2"/>
                </a:solidFill>
              </a:rPr>
              <a:t>Výber</a:t>
            </a:r>
            <a:r>
              <a:rPr lang="en-GB" sz="1800" b="1" dirty="0">
                <a:solidFill>
                  <a:schemeClr val="tx2"/>
                </a:solidFill>
              </a:rPr>
              <a:t>:</a:t>
            </a:r>
            <a:endParaRPr lang="en-GB" sz="1800" dirty="0">
              <a:solidFill>
                <a:schemeClr val="tx2"/>
              </a:solidFill>
            </a:endParaRPr>
          </a:p>
          <a:p>
            <a:pPr lvl="2"/>
            <a:r>
              <a:rPr lang="en-GB" sz="1800" i="1" dirty="0">
                <a:solidFill>
                  <a:schemeClr val="tx2"/>
                </a:solidFill>
              </a:rPr>
              <a:t>Roulette wheel selection</a:t>
            </a:r>
            <a:r>
              <a:rPr lang="en-GB" sz="1800" dirty="0">
                <a:solidFill>
                  <a:schemeClr val="tx2"/>
                </a:solidFill>
              </a:rPr>
              <a:t> (</a:t>
            </a:r>
            <a:r>
              <a:rPr lang="en-GB" sz="1800" dirty="0" err="1">
                <a:solidFill>
                  <a:schemeClr val="tx2"/>
                </a:solidFill>
              </a:rPr>
              <a:t>nižšia</a:t>
            </a:r>
            <a:r>
              <a:rPr lang="en-GB" sz="1800" dirty="0">
                <a:solidFill>
                  <a:schemeClr val="tx2"/>
                </a:solidFill>
              </a:rPr>
              <a:t> fitness → </a:t>
            </a:r>
            <a:r>
              <a:rPr lang="en-GB" sz="1800" dirty="0" err="1">
                <a:solidFill>
                  <a:schemeClr val="tx2"/>
                </a:solidFill>
              </a:rPr>
              <a:t>vyššia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šanca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na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prežitie</a:t>
            </a:r>
            <a:r>
              <a:rPr lang="en-GB" sz="1800" dirty="0">
                <a:solidFill>
                  <a:schemeClr val="tx2"/>
                </a:solidFill>
              </a:rPr>
              <a:t>)</a:t>
            </a:r>
          </a:p>
          <a:p>
            <a:pPr lvl="1"/>
            <a:r>
              <a:rPr lang="en-GB" sz="1800" b="1" dirty="0" err="1">
                <a:solidFill>
                  <a:schemeClr val="tx2"/>
                </a:solidFill>
              </a:rPr>
              <a:t>Kríženie</a:t>
            </a:r>
            <a:r>
              <a:rPr lang="en-GB" sz="1800" b="1" dirty="0">
                <a:solidFill>
                  <a:schemeClr val="tx2"/>
                </a:solidFill>
              </a:rPr>
              <a:t>:</a:t>
            </a:r>
            <a:endParaRPr lang="en-GB" sz="1800" dirty="0">
              <a:solidFill>
                <a:schemeClr val="tx2"/>
              </a:solidFill>
            </a:endParaRPr>
          </a:p>
          <a:p>
            <a:pPr lvl="2"/>
            <a:r>
              <a:rPr lang="en-GB" sz="1800" dirty="0" err="1">
                <a:solidFill>
                  <a:schemeClr val="tx2"/>
                </a:solidFill>
              </a:rPr>
              <a:t>Náhodné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miesto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prerušenia</a:t>
            </a:r>
            <a:r>
              <a:rPr lang="en-GB" sz="1800" dirty="0">
                <a:solidFill>
                  <a:schemeClr val="tx2"/>
                </a:solidFill>
              </a:rPr>
              <a:t> → </a:t>
            </a:r>
            <a:r>
              <a:rPr lang="en-GB" sz="1800" dirty="0" err="1">
                <a:solidFill>
                  <a:schemeClr val="tx2"/>
                </a:solidFill>
              </a:rPr>
              <a:t>výmena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spodných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častí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dvoch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reťazcov</a:t>
            </a:r>
            <a:endParaRPr lang="en-GB" sz="1800" dirty="0">
              <a:solidFill>
                <a:schemeClr val="tx2"/>
              </a:solidFill>
            </a:endParaRPr>
          </a:p>
          <a:p>
            <a:pPr lvl="1"/>
            <a:r>
              <a:rPr lang="en-GB" sz="1800" b="1" dirty="0" err="1">
                <a:solidFill>
                  <a:schemeClr val="tx2"/>
                </a:solidFill>
              </a:rPr>
              <a:t>Mutácia</a:t>
            </a:r>
            <a:r>
              <a:rPr lang="en-GB" sz="1800" b="1" dirty="0">
                <a:solidFill>
                  <a:schemeClr val="tx2"/>
                </a:solidFill>
              </a:rPr>
              <a:t>:</a:t>
            </a:r>
            <a:endParaRPr lang="en-GB" sz="1800" dirty="0">
              <a:solidFill>
                <a:schemeClr val="tx2"/>
              </a:solidFill>
            </a:endParaRPr>
          </a:p>
          <a:p>
            <a:pPr lvl="2"/>
            <a:r>
              <a:rPr lang="en-GB" sz="1800" dirty="0" err="1">
                <a:solidFill>
                  <a:schemeClr val="tx2"/>
                </a:solidFill>
              </a:rPr>
              <a:t>Náhodný</a:t>
            </a:r>
            <a:r>
              <a:rPr lang="en-GB" sz="1800" dirty="0">
                <a:solidFill>
                  <a:schemeClr val="tx2"/>
                </a:solidFill>
              </a:rPr>
              <a:t> bit → </a:t>
            </a:r>
            <a:r>
              <a:rPr lang="en-GB" sz="1800" dirty="0" err="1">
                <a:solidFill>
                  <a:schemeClr val="tx2"/>
                </a:solidFill>
              </a:rPr>
              <a:t>zmena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hodnoty</a:t>
            </a:r>
            <a:r>
              <a:rPr lang="en-GB" sz="1800" dirty="0">
                <a:solidFill>
                  <a:schemeClr val="tx2"/>
                </a:solidFill>
              </a:rPr>
              <a:t> (0 ↔ 1)</a:t>
            </a:r>
          </a:p>
          <a:p>
            <a:r>
              <a:rPr lang="en-GB" sz="1800" b="1" dirty="0" err="1">
                <a:solidFill>
                  <a:schemeClr val="tx2"/>
                </a:solidFill>
              </a:rPr>
              <a:t>Parametre</a:t>
            </a:r>
            <a:r>
              <a:rPr lang="en-GB" sz="1800" b="1" dirty="0">
                <a:solidFill>
                  <a:schemeClr val="tx2"/>
                </a:solidFill>
              </a:rPr>
              <a:t>:</a:t>
            </a:r>
          </a:p>
          <a:p>
            <a:pPr lvl="1"/>
            <a:r>
              <a:rPr lang="en-GB" sz="1800" dirty="0" err="1">
                <a:solidFill>
                  <a:schemeClr val="tx2"/>
                </a:solidFill>
              </a:rPr>
              <a:t>Veľkosť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populácie</a:t>
            </a:r>
            <a:r>
              <a:rPr lang="en-GB" sz="1800" dirty="0">
                <a:solidFill>
                  <a:schemeClr val="tx2"/>
                </a:solidFill>
              </a:rPr>
              <a:t>: 50</a:t>
            </a:r>
          </a:p>
          <a:p>
            <a:pPr lvl="1"/>
            <a:r>
              <a:rPr lang="en-GB" sz="1800" dirty="0" err="1">
                <a:solidFill>
                  <a:schemeClr val="tx2"/>
                </a:solidFill>
              </a:rPr>
              <a:t>Pravdepodobnosť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kríženia</a:t>
            </a:r>
            <a:r>
              <a:rPr lang="en-GB" sz="1800" dirty="0">
                <a:solidFill>
                  <a:schemeClr val="tx2"/>
                </a:solidFill>
              </a:rPr>
              <a:t>: 1.0</a:t>
            </a:r>
          </a:p>
          <a:p>
            <a:pPr lvl="1"/>
            <a:r>
              <a:rPr lang="en-GB" sz="1800" dirty="0" err="1">
                <a:solidFill>
                  <a:schemeClr val="tx2"/>
                </a:solidFill>
              </a:rPr>
              <a:t>Pravdepodobnosť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mutácie</a:t>
            </a:r>
            <a:r>
              <a:rPr lang="en-GB" sz="1800" dirty="0">
                <a:solidFill>
                  <a:schemeClr val="tx2"/>
                </a:solidFill>
              </a:rPr>
              <a:t>: 0.0</a:t>
            </a:r>
          </a:p>
          <a:p>
            <a:pPr lvl="1"/>
            <a:r>
              <a:rPr lang="en-GB" sz="1800" dirty="0">
                <a:solidFill>
                  <a:schemeClr val="tx2"/>
                </a:solidFill>
              </a:rPr>
              <a:t>Maximum </a:t>
            </a:r>
            <a:r>
              <a:rPr lang="en-GB" sz="1800" dirty="0" err="1">
                <a:solidFill>
                  <a:schemeClr val="tx2"/>
                </a:solidFill>
              </a:rPr>
              <a:t>generácií</a:t>
            </a:r>
            <a:r>
              <a:rPr lang="en-GB" sz="1800" dirty="0">
                <a:solidFill>
                  <a:schemeClr val="tx2"/>
                </a:solidFill>
              </a:rPr>
              <a:t>: 50</a:t>
            </a:r>
          </a:p>
          <a:p>
            <a:pPr lvl="1"/>
            <a:endParaRPr lang="en-GB" sz="1800" dirty="0">
              <a:solidFill>
                <a:schemeClr val="tx2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1AFEEA-6064-A9D7-5CA6-1D22EF053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7438" y="2817923"/>
            <a:ext cx="3623250" cy="63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40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82" name="Rectangle 6165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83" name="Rectangle 6167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6184" name="Group 6169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6185" name="Freeform: Shape 6170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86" name="Freeform: Shape 6171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87" name="Freeform: Shape 6172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88" name="Freeform: Shape 6173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75" name="Freeform: Shape 6174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D6DCABB-69BD-E851-B63B-9D33AAC1A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chemeClr val="tx2"/>
                </a:solidFill>
              </a:rPr>
              <a:t>Experimentálne nastavenie</a:t>
            </a:r>
            <a:endParaRPr lang="en-SK" sz="4000">
              <a:solidFill>
                <a:schemeClr val="tx2"/>
              </a:solidFill>
            </a:endParaRPr>
          </a:p>
        </p:txBody>
      </p:sp>
      <p:graphicFrame>
        <p:nvGraphicFramePr>
          <p:cNvPr id="6189" name="Content Placeholder 2">
            <a:extLst>
              <a:ext uri="{FF2B5EF4-FFF2-40B4-BE49-F238E27FC236}">
                <a16:creationId xmlns:a16="http://schemas.microsoft.com/office/drawing/2014/main" id="{58AB347E-46C6-C80F-83E8-10BE9611DC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4338229"/>
              </p:ext>
            </p:extLst>
          </p:nvPr>
        </p:nvGraphicFramePr>
        <p:xfrm>
          <a:off x="6091238" y="955653"/>
          <a:ext cx="5115491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87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07" name="Rectangle 7206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9" name="Rectangle 7208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E081A7-7E13-6F77-52CE-CC451FD03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967631"/>
            <a:ext cx="4977976" cy="1454051"/>
          </a:xfrm>
        </p:spPr>
        <p:txBody>
          <a:bodyPr>
            <a:normAutofit/>
          </a:bodyPr>
          <a:lstStyle/>
          <a:p>
            <a:r>
              <a:rPr lang="en-GB" sz="3600" dirty="0" err="1">
                <a:solidFill>
                  <a:schemeClr val="tx2"/>
                </a:solidFill>
              </a:rPr>
              <a:t>Výsledky</a:t>
            </a:r>
            <a:endParaRPr lang="en-SK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16C30-CBE7-E74D-A39F-0767EE8D7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2"/>
            <a:ext cx="4977578" cy="3639289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2"/>
                </a:solidFill>
              </a:rPr>
              <a:t>50 </a:t>
            </a:r>
            <a:r>
              <a:rPr lang="en-GB" sz="2000" dirty="0" err="1">
                <a:solidFill>
                  <a:schemeClr val="tx2"/>
                </a:solidFill>
              </a:rPr>
              <a:t>spustení</a:t>
            </a:r>
            <a:r>
              <a:rPr lang="en-GB" sz="2000" dirty="0">
                <a:solidFill>
                  <a:schemeClr val="tx2"/>
                </a:solidFill>
              </a:rPr>
              <a:t> pre </a:t>
            </a:r>
            <a:r>
              <a:rPr lang="en-GB" sz="2000" dirty="0" err="1">
                <a:solidFill>
                  <a:schemeClr val="tx2"/>
                </a:solidFill>
              </a:rPr>
              <a:t>každý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prípad</a:t>
            </a:r>
            <a:endParaRPr lang="en-GB" sz="20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err="1">
                <a:solidFill>
                  <a:schemeClr val="tx2"/>
                </a:solidFill>
              </a:rPr>
              <a:t>Čas</a:t>
            </a:r>
            <a:r>
              <a:rPr lang="en-GB" sz="2000" dirty="0">
                <a:solidFill>
                  <a:schemeClr val="tx2"/>
                </a:solidFill>
              </a:rPr>
              <a:t> </a:t>
            </a:r>
            <a:r>
              <a:rPr lang="en-GB" sz="2000" dirty="0" err="1">
                <a:solidFill>
                  <a:schemeClr val="tx2"/>
                </a:solidFill>
              </a:rPr>
              <a:t>na</a:t>
            </a:r>
            <a:r>
              <a:rPr lang="en-GB" sz="2000" dirty="0">
                <a:solidFill>
                  <a:schemeClr val="tx2"/>
                </a:solidFill>
              </a:rPr>
              <a:t> 50 </a:t>
            </a:r>
            <a:r>
              <a:rPr lang="en-GB" sz="2000" dirty="0" err="1">
                <a:solidFill>
                  <a:schemeClr val="tx2"/>
                </a:solidFill>
              </a:rPr>
              <a:t>spustení</a:t>
            </a:r>
            <a:r>
              <a:rPr lang="en-GB" sz="2000" dirty="0">
                <a:solidFill>
                  <a:schemeClr val="tx2"/>
                </a:solidFill>
              </a:rPr>
              <a:t>: ≈ 3 </a:t>
            </a:r>
            <a:r>
              <a:rPr lang="en-GB" sz="2000" dirty="0" err="1">
                <a:solidFill>
                  <a:schemeClr val="tx2"/>
                </a:solidFill>
              </a:rPr>
              <a:t>sekundy</a:t>
            </a:r>
            <a:endParaRPr lang="en-GB" sz="20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 dirty="0" err="1">
                <a:solidFill>
                  <a:schemeClr val="tx2"/>
                </a:solidFill>
              </a:rPr>
              <a:t>Presnosť</a:t>
            </a:r>
            <a:r>
              <a:rPr lang="en-GB" sz="2000" b="1" dirty="0">
                <a:solidFill>
                  <a:schemeClr val="tx2"/>
                </a:solidFill>
              </a:rPr>
              <a:t> pre </a:t>
            </a:r>
            <a:r>
              <a:rPr lang="en-GB" sz="2000" b="1" dirty="0" err="1">
                <a:solidFill>
                  <a:schemeClr val="tx2"/>
                </a:solidFill>
              </a:rPr>
              <a:t>najlepšie</a:t>
            </a:r>
            <a:r>
              <a:rPr lang="en-GB" sz="2000" b="1" dirty="0">
                <a:solidFill>
                  <a:schemeClr val="tx2"/>
                </a:solidFill>
              </a:rPr>
              <a:t> </a:t>
            </a:r>
            <a:r>
              <a:rPr lang="en-GB" sz="2000" b="1" dirty="0" err="1">
                <a:solidFill>
                  <a:schemeClr val="tx2"/>
                </a:solidFill>
              </a:rPr>
              <a:t>riešenia</a:t>
            </a:r>
            <a:r>
              <a:rPr lang="en-GB" sz="2000" b="1" dirty="0">
                <a:solidFill>
                  <a:schemeClr val="tx2"/>
                </a:solidFill>
              </a:rPr>
              <a:t>:</a:t>
            </a:r>
            <a:endParaRPr lang="en-GB" sz="20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2"/>
                </a:solidFill>
              </a:rPr>
              <a:t>88 %: </a:t>
            </a:r>
            <a:r>
              <a:rPr lang="en-GB" sz="2000" dirty="0" err="1">
                <a:solidFill>
                  <a:schemeClr val="tx2"/>
                </a:solidFill>
              </a:rPr>
              <a:t>odchýlka</a:t>
            </a:r>
            <a:r>
              <a:rPr lang="en-GB" sz="2000" dirty="0">
                <a:solidFill>
                  <a:schemeClr val="tx2"/>
                </a:solidFill>
              </a:rPr>
              <a:t> &lt; 3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2"/>
                </a:solidFill>
              </a:rPr>
              <a:t>92 %: </a:t>
            </a:r>
            <a:r>
              <a:rPr lang="en-GB" sz="2000" dirty="0" err="1">
                <a:solidFill>
                  <a:schemeClr val="tx2"/>
                </a:solidFill>
              </a:rPr>
              <a:t>odchýlka</a:t>
            </a:r>
            <a:r>
              <a:rPr lang="en-GB" sz="2000" dirty="0">
                <a:solidFill>
                  <a:schemeClr val="tx2"/>
                </a:solidFill>
              </a:rPr>
              <a:t> &lt; 4</a:t>
            </a:r>
          </a:p>
          <a:p>
            <a:endParaRPr lang="en-SK" sz="2000" dirty="0">
              <a:solidFill>
                <a:schemeClr val="tx2"/>
              </a:solidFill>
            </a:endParaRPr>
          </a:p>
        </p:txBody>
      </p:sp>
      <p:grpSp>
        <p:nvGrpSpPr>
          <p:cNvPr id="7211" name="Group 7210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7212" name="Freeform: Shape 7211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3" name="Freeform: Shape 7212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4" name="Freeform: Shape 7213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5" name="Freeform: Shape 7214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204" name="Graphic 7203" descr="Tick">
            <a:extLst>
              <a:ext uri="{FF2B5EF4-FFF2-40B4-BE49-F238E27FC236}">
                <a16:creationId xmlns:a16="http://schemas.microsoft.com/office/drawing/2014/main" id="{A0531CF1-EEEA-5317-6DEE-E1033F0C2D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177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30" name="Rectangle 3129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BA8AF8-4B32-2F78-A0A5-5CB766FA3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9728" y="726217"/>
            <a:ext cx="5754696" cy="1837349"/>
          </a:xfrm>
        </p:spPr>
        <p:txBody>
          <a:bodyPr anchor="b">
            <a:normAutofit/>
          </a:bodyPr>
          <a:lstStyle/>
          <a:p>
            <a:pPr algn="ctr"/>
            <a:r>
              <a:rPr lang="en-SK" sz="3600" dirty="0">
                <a:solidFill>
                  <a:schemeClr val="tx2"/>
                </a:solidFill>
              </a:rPr>
              <a:t>Zhrnutie</a:t>
            </a:r>
          </a:p>
        </p:txBody>
      </p:sp>
      <p:grpSp>
        <p:nvGrpSpPr>
          <p:cNvPr id="3132" name="Group 3131">
            <a:extLst>
              <a:ext uri="{FF2B5EF4-FFF2-40B4-BE49-F238E27FC236}">
                <a16:creationId xmlns:a16="http://schemas.microsoft.com/office/drawing/2014/main" id="{5C3921CD-DDE5-4B57-8FDF-B37ADE4ED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1219" y="3985"/>
            <a:ext cx="9747620" cy="6858000"/>
            <a:chOff x="1318434" y="36937"/>
            <a:chExt cx="9747620" cy="6858000"/>
          </a:xfrm>
        </p:grpSpPr>
        <p:sp>
          <p:nvSpPr>
            <p:cNvPr id="3133" name="Freeform: Shape 3132">
              <a:extLst>
                <a:ext uri="{FF2B5EF4-FFF2-40B4-BE49-F238E27FC236}">
                  <a16:creationId xmlns:a16="http://schemas.microsoft.com/office/drawing/2014/main" id="{A4CBEDF6-7B5F-471F-AF99-301A23748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34" name="Freeform: Shape 3133">
              <a:extLst>
                <a:ext uri="{FF2B5EF4-FFF2-40B4-BE49-F238E27FC236}">
                  <a16:creationId xmlns:a16="http://schemas.microsoft.com/office/drawing/2014/main" id="{1D43DB10-4F84-47C2-8170-CB9EED8667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35" name="Freeform: Shape 3134">
              <a:extLst>
                <a:ext uri="{FF2B5EF4-FFF2-40B4-BE49-F238E27FC236}">
                  <a16:creationId xmlns:a16="http://schemas.microsoft.com/office/drawing/2014/main" id="{9F35C7A0-1526-4D97-BCD8-91B3576E3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36" name="Freeform: Shape 3135">
              <a:extLst>
                <a:ext uri="{FF2B5EF4-FFF2-40B4-BE49-F238E27FC236}">
                  <a16:creationId xmlns:a16="http://schemas.microsoft.com/office/drawing/2014/main" id="{1009574A-38B7-43A8-A925-1FB54C6B1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37" name="Freeform: Shape 3136">
              <a:extLst>
                <a:ext uri="{FF2B5EF4-FFF2-40B4-BE49-F238E27FC236}">
                  <a16:creationId xmlns:a16="http://schemas.microsoft.com/office/drawing/2014/main" id="{EA3AAA50-DE22-4E5D-9064-A37786C590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B4628-D78E-D66F-0AE8-4D7F883B0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2216" y="2701040"/>
            <a:ext cx="5709721" cy="2430864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tx2"/>
                </a:solidFill>
              </a:rPr>
              <a:t>GA </a:t>
            </a:r>
            <a:r>
              <a:rPr lang="en-GB" sz="1800" dirty="0" err="1">
                <a:solidFill>
                  <a:schemeClr val="tx2"/>
                </a:solidFill>
              </a:rPr>
              <a:t>efektívne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rieši</a:t>
            </a:r>
            <a:r>
              <a:rPr lang="en-GB" sz="1800" dirty="0">
                <a:solidFill>
                  <a:schemeClr val="tx2"/>
                </a:solidFill>
              </a:rPr>
              <a:t> sex-fair stable marriage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err="1">
                <a:solidFill>
                  <a:schemeClr val="tx2"/>
                </a:solidFill>
              </a:rPr>
              <a:t>Jednoduchá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reprezentácia</a:t>
            </a:r>
            <a:r>
              <a:rPr lang="en-GB" sz="1800" dirty="0">
                <a:solidFill>
                  <a:schemeClr val="tx2"/>
                </a:solidFill>
              </a:rPr>
              <a:t> a </a:t>
            </a:r>
            <a:r>
              <a:rPr lang="en-GB" sz="1800" dirty="0" err="1">
                <a:solidFill>
                  <a:schemeClr val="tx2"/>
                </a:solidFill>
              </a:rPr>
              <a:t>operátory</a:t>
            </a:r>
            <a:endParaRPr lang="en-GB" sz="18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800" dirty="0" err="1">
                <a:solidFill>
                  <a:schemeClr val="tx2"/>
                </a:solidFill>
              </a:rPr>
              <a:t>Dosiahnuté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vysoké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percento</a:t>
            </a:r>
            <a:r>
              <a:rPr lang="en-GB" sz="1800" dirty="0">
                <a:solidFill>
                  <a:schemeClr val="tx2"/>
                </a:solidFill>
              </a:rPr>
              <a:t> </a:t>
            </a:r>
            <a:r>
              <a:rPr lang="en-GB" sz="1800" dirty="0" err="1">
                <a:solidFill>
                  <a:schemeClr val="tx2"/>
                </a:solidFill>
              </a:rPr>
              <a:t>presnosti</a:t>
            </a:r>
            <a:endParaRPr lang="en-GB" sz="18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GB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GB" sz="1300" dirty="0">
              <a:solidFill>
                <a:schemeClr val="tx2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1300" dirty="0">
                <a:solidFill>
                  <a:schemeClr val="tx2"/>
                </a:solidFill>
              </a:rPr>
              <a:t>link: </a:t>
            </a:r>
            <a:r>
              <a:rPr lang="en-GB" sz="1300" dirty="0">
                <a:solidFill>
                  <a:schemeClr val="tx2"/>
                </a:solidFill>
                <a:hlinkClick r:id="rId2"/>
              </a:rPr>
              <a:t>https://ieeexplore.ieee.org/stamp/stamp.jsp?tp=&amp;arnumber=521562&amp;tag=1</a:t>
            </a:r>
            <a:endParaRPr lang="en-GB" sz="13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649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B225CFF630CF4190249FD27906C95D" ma:contentTypeVersion="3" ma:contentTypeDescription="Create a new document." ma:contentTypeScope="" ma:versionID="1d68cbe5568e8a4b6e820b1c75bbace5">
  <xsd:schema xmlns:xsd="http://www.w3.org/2001/XMLSchema" xmlns:xs="http://www.w3.org/2001/XMLSchema" xmlns:p="http://schemas.microsoft.com/office/2006/metadata/properties" xmlns:ns2="ea42c1da-d4ad-4a5d-82fd-3b3a4d79dfbc" targetNamespace="http://schemas.microsoft.com/office/2006/metadata/properties" ma:root="true" ma:fieldsID="141709538d78ac19a698e680ffecc5d8" ns2:_="">
    <xsd:import namespace="ea42c1da-d4ad-4a5d-82fd-3b3a4d79df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42c1da-d4ad-4a5d-82fd-3b3a4d79df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DD4F6B-9B42-435B-A186-3ECBA9A78F43}"/>
</file>

<file path=customXml/itemProps2.xml><?xml version="1.0" encoding="utf-8"?>
<ds:datastoreItem xmlns:ds="http://schemas.openxmlformats.org/officeDocument/2006/customXml" ds:itemID="{D641427B-4762-467D-8D19-8D5C5716E3B6}"/>
</file>

<file path=customXml/itemProps3.xml><?xml version="1.0" encoding="utf-8"?>
<ds:datastoreItem xmlns:ds="http://schemas.openxmlformats.org/officeDocument/2006/customXml" ds:itemID="{56745C44-BD03-4D38-9210-61A7DF75C2DC}"/>
</file>

<file path=docProps/app.xml><?xml version="1.0" encoding="utf-8"?>
<Properties xmlns="http://schemas.openxmlformats.org/officeDocument/2006/extended-properties" xmlns:vt="http://schemas.openxmlformats.org/officeDocument/2006/docPropsVTypes">
  <TotalTime>2152</TotalTime>
  <Words>270</Words>
  <Application>Microsoft Macintosh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Genetický algoritmus pre sex-fair stable marriage problém</vt:lpstr>
      <vt:lpstr>Motivácia</vt:lpstr>
      <vt:lpstr>Reprezentácia riešení</vt:lpstr>
      <vt:lpstr>PowerPoint Presentation</vt:lpstr>
      <vt:lpstr>Experimentálne nastavenie</vt:lpstr>
      <vt:lpstr>Výsledky</vt:lpstr>
      <vt:lpstr>Zhrnutie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Genetický algoritmus pre sex-fair stable marriage problém</dc:title>
  <dc:creator>Laura Pituková</dc:creator>
  <cp:lastModifiedBy>Laura Pituková</cp:lastModifiedBy>
  <cp:revision>16</cp:revision>
  <dcterms:created xsi:type="dcterms:W3CDTF">2025-04-28T20:30:44Z</dcterms:created>
  <dcterms:modified xsi:type="dcterms:W3CDTF">2025-04-30T08:41:21Z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0x01010090B225CFF630CF4190249FD27906C95D</vt:lpwstr>
  </property>
</Properties>
</file>