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14"/>
  </p:notesMasterIdLst>
  <p:sldIdLst>
    <p:sldId id="256" r:id="rId5"/>
    <p:sldId id="258" r:id="rId6"/>
    <p:sldId id="257" r:id="rId7"/>
    <p:sldId id="264" r:id="rId8"/>
    <p:sldId id="259" r:id="rId9"/>
    <p:sldId id="268" r:id="rId10"/>
    <p:sldId id="265" r:id="rId11"/>
    <p:sldId id="266" r:id="rId12"/>
    <p:sldId id="267" r:id="rId13"/>
  </p:sldIdLst>
  <p:sldSz cx="14630400" cy="8229600"/>
  <p:notesSz cx="8229600" cy="14630400"/>
  <p:embeddedFontLst>
    <p:embeddedFont>
      <p:font typeface="Century Gothic" panose="020B0502020202020204" pitchFamily="34" charset="0"/>
      <p:regular r:id="rId15"/>
      <p:bold r:id="rId16"/>
      <p:italic r:id="rId17"/>
      <p:boldItalic r:id="rId18"/>
    </p:embeddedFont>
    <p:embeddedFont>
      <p:font typeface="Tomorrow" panose="020B0604020202020204" charset="0"/>
      <p:regular r:id="rId19"/>
    </p:embeddedFont>
    <p:embeddedFont>
      <p:font typeface="Tomorrow Semi Bold" panose="020B0604020202020204"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44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101215" y="731521"/>
            <a:ext cx="10411466" cy="3840480"/>
          </a:xfrm>
        </p:spPr>
        <p:txBody>
          <a:bodyPr anchor="b">
            <a:normAutofit/>
          </a:bodyPr>
          <a:lstStyle>
            <a:lvl1pPr algn="ctr">
              <a:defRPr sz="576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2101215" y="4663440"/>
            <a:ext cx="10411466" cy="2286000"/>
          </a:xfrm>
        </p:spPr>
        <p:txBody>
          <a:bodyPr anchor="t">
            <a:normAutofit/>
          </a:bodyPr>
          <a:lstStyle>
            <a:lvl1pPr marL="0" indent="0" algn="ctr">
              <a:buNone/>
              <a:defRPr sz="2520">
                <a:gradFill flip="none" rotWithShape="1">
                  <a:gsLst>
                    <a:gs pos="0">
                      <a:schemeClr val="tx1"/>
                    </a:gs>
                    <a:gs pos="100000">
                      <a:schemeClr val="tx1">
                        <a:lumMod val="75000"/>
                      </a:schemeClr>
                    </a:gs>
                  </a:gsLst>
                  <a:lin ang="5400000" scaled="0"/>
                  <a:tileRect/>
                </a:gra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85689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69696" y="5679438"/>
            <a:ext cx="11887200" cy="680086"/>
          </a:xfrm>
        </p:spPr>
        <p:txBody>
          <a:bodyPr anchor="b">
            <a:normAutofit/>
          </a:bodyPr>
          <a:lstStyle>
            <a:lvl1pPr algn="l">
              <a:defRPr sz="288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75534" y="1118535"/>
            <a:ext cx="9871133" cy="379797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ru-RU"/>
              <a:t>Вставка рисунка</a:t>
            </a:r>
            <a:endParaRPr lang="en-US" dirty="0"/>
          </a:p>
        </p:txBody>
      </p:sp>
      <p:sp>
        <p:nvSpPr>
          <p:cNvPr id="4" name="Text Placeholder 3"/>
          <p:cNvSpPr>
            <a:spLocks noGrp="1"/>
          </p:cNvSpPr>
          <p:nvPr>
            <p:ph type="body" sz="half" idx="2"/>
          </p:nvPr>
        </p:nvSpPr>
        <p:spPr>
          <a:xfrm>
            <a:off x="1369696" y="6359524"/>
            <a:ext cx="11887200" cy="592454"/>
          </a:xfrm>
        </p:spPr>
        <p:txBody>
          <a:bodyPr>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64242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69695" y="731522"/>
            <a:ext cx="11887199" cy="3749039"/>
          </a:xfrm>
        </p:spPr>
        <p:txBody>
          <a:bodyPr anchor="ctr">
            <a:normAutofit/>
          </a:bodyPr>
          <a:lstStyle>
            <a:lvl1pPr algn="l">
              <a:defRPr sz="3840" b="0" cap="all"/>
            </a:lvl1pPr>
          </a:lstStyle>
          <a:p>
            <a:r>
              <a:rPr lang="ru-RU"/>
              <a:t>Образец заголовка</a:t>
            </a:r>
            <a:endParaRPr lang="en-US" dirty="0"/>
          </a:p>
        </p:txBody>
      </p:sp>
      <p:sp>
        <p:nvSpPr>
          <p:cNvPr id="3" name="Text Placeholder 2"/>
          <p:cNvSpPr>
            <a:spLocks noGrp="1"/>
          </p:cNvSpPr>
          <p:nvPr>
            <p:ph type="body" idx="1"/>
          </p:nvPr>
        </p:nvSpPr>
        <p:spPr>
          <a:xfrm>
            <a:off x="1369693" y="5212080"/>
            <a:ext cx="11887200" cy="1737360"/>
          </a:xfrm>
        </p:spPr>
        <p:txBody>
          <a:bodyPr anchor="ctr">
            <a:normAutofit/>
          </a:bodyPr>
          <a:lstStyle>
            <a:lvl1pPr marL="0" indent="0" algn="l">
              <a:buNone/>
              <a:defRPr sz="240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53072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003934" y="94418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accent1"/>
                </a:solidFill>
              </a:rPr>
              <a:t>“</a:t>
            </a:r>
          </a:p>
        </p:txBody>
      </p:sp>
      <p:sp>
        <p:nvSpPr>
          <p:cNvPr id="15" name="TextBox 14"/>
          <p:cNvSpPr txBox="1"/>
          <p:nvPr/>
        </p:nvSpPr>
        <p:spPr>
          <a:xfrm>
            <a:off x="12525374" y="3291840"/>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accent1"/>
                </a:solidFill>
              </a:rPr>
              <a:t>”</a:t>
            </a:r>
          </a:p>
        </p:txBody>
      </p:sp>
      <p:sp>
        <p:nvSpPr>
          <p:cNvPr id="2" name="Title 1"/>
          <p:cNvSpPr>
            <a:spLocks noGrp="1"/>
          </p:cNvSpPr>
          <p:nvPr>
            <p:ph type="title"/>
          </p:nvPr>
        </p:nvSpPr>
        <p:spPr>
          <a:xfrm>
            <a:off x="1735455" y="731522"/>
            <a:ext cx="11155678" cy="3291839"/>
          </a:xfrm>
        </p:spPr>
        <p:txBody>
          <a:bodyPr anchor="ctr">
            <a:normAutofit/>
          </a:bodyPr>
          <a:lstStyle>
            <a:lvl1pPr algn="l">
              <a:defRPr sz="384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009775" y="4023360"/>
            <a:ext cx="10607042" cy="457200"/>
          </a:xfrm>
        </p:spPr>
        <p:txBody>
          <a:bodyPr anchor="ctr"/>
          <a:lstStyle>
            <a:lvl1pPr marL="0" indent="0">
              <a:buFontTx/>
              <a:buNone/>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ru-RU"/>
              <a:t>Образец текста</a:t>
            </a:r>
          </a:p>
        </p:txBody>
      </p:sp>
      <p:sp>
        <p:nvSpPr>
          <p:cNvPr id="3" name="Text Placeholder 2"/>
          <p:cNvSpPr>
            <a:spLocks noGrp="1"/>
          </p:cNvSpPr>
          <p:nvPr>
            <p:ph type="body" idx="1"/>
          </p:nvPr>
        </p:nvSpPr>
        <p:spPr>
          <a:xfrm>
            <a:off x="1369693" y="5212080"/>
            <a:ext cx="11887200" cy="1737360"/>
          </a:xfrm>
        </p:spPr>
        <p:txBody>
          <a:bodyPr vert="horz" lIns="91440" tIns="45720" rIns="91440" bIns="45720" rtlCol="0" anchor="ctr">
            <a:normAutofit/>
          </a:bodyPr>
          <a:lstStyle>
            <a:lvl1pPr>
              <a:buNone/>
              <a:defRPr lang="en-US" sz="24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70306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369694" y="3970297"/>
            <a:ext cx="11887200" cy="1762560"/>
          </a:xfrm>
        </p:spPr>
        <p:txBody>
          <a:bodyPr anchor="b">
            <a:normAutofit/>
          </a:bodyPr>
          <a:lstStyle>
            <a:lvl1pPr algn="l">
              <a:defRPr sz="3840" b="0" cap="all"/>
            </a:lvl1pPr>
          </a:lstStyle>
          <a:p>
            <a:r>
              <a:rPr lang="ru-RU"/>
              <a:t>Образец заголовка</a:t>
            </a:r>
            <a:endParaRPr lang="en-US" dirty="0"/>
          </a:p>
        </p:txBody>
      </p:sp>
      <p:sp>
        <p:nvSpPr>
          <p:cNvPr id="3" name="Text Placeholder 2"/>
          <p:cNvSpPr>
            <a:spLocks noGrp="1"/>
          </p:cNvSpPr>
          <p:nvPr>
            <p:ph type="body" idx="1"/>
          </p:nvPr>
        </p:nvSpPr>
        <p:spPr>
          <a:xfrm>
            <a:off x="1369693" y="5732857"/>
            <a:ext cx="11887201" cy="1032480"/>
          </a:xfrm>
        </p:spPr>
        <p:txBody>
          <a:bodyPr vert="horz" lIns="91440" tIns="45720" rIns="91440" bIns="45720" rtlCol="0" anchor="t">
            <a:normAutofit/>
          </a:bodyPr>
          <a:lstStyle>
            <a:lvl1pPr>
              <a:defRPr lang="en-US" sz="24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09026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003934" y="94418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accent1"/>
                </a:solidFill>
              </a:rPr>
              <a:t>“</a:t>
            </a:r>
          </a:p>
        </p:txBody>
      </p:sp>
      <p:sp>
        <p:nvSpPr>
          <p:cNvPr id="15" name="TextBox 14"/>
          <p:cNvSpPr txBox="1"/>
          <p:nvPr/>
        </p:nvSpPr>
        <p:spPr>
          <a:xfrm>
            <a:off x="12525374" y="3291840"/>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accent1"/>
                </a:solidFill>
              </a:rPr>
              <a:t>”</a:t>
            </a:r>
          </a:p>
        </p:txBody>
      </p:sp>
      <p:sp>
        <p:nvSpPr>
          <p:cNvPr id="2" name="Title 1"/>
          <p:cNvSpPr>
            <a:spLocks noGrp="1"/>
          </p:cNvSpPr>
          <p:nvPr>
            <p:ph type="title"/>
          </p:nvPr>
        </p:nvSpPr>
        <p:spPr>
          <a:xfrm>
            <a:off x="1735455" y="731522"/>
            <a:ext cx="11155678" cy="3291839"/>
          </a:xfrm>
        </p:spPr>
        <p:txBody>
          <a:bodyPr anchor="ctr">
            <a:normAutofit/>
          </a:bodyPr>
          <a:lstStyle>
            <a:lvl1pPr algn="l">
              <a:defRPr sz="3840" b="0" cap="all">
                <a:gradFill flip="none" rotWithShape="1">
                  <a:gsLst>
                    <a:gs pos="0">
                      <a:schemeClr val="tx1"/>
                    </a:gs>
                    <a:gs pos="100000">
                      <a:schemeClr val="tx1">
                        <a:lumMod val="75000"/>
                      </a:schemeClr>
                    </a:gs>
                  </a:gsLst>
                  <a:lin ang="5400000" scaled="0"/>
                  <a:tileRect/>
                </a:gra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369694" y="4663440"/>
            <a:ext cx="11887200" cy="1066800"/>
          </a:xfrm>
        </p:spPr>
        <p:txBody>
          <a:bodyPr vert="horz" lIns="91440" tIns="45720" rIns="91440" bIns="45720" rtlCol="0" anchor="b">
            <a:normAutofit/>
          </a:bodyPr>
          <a:lstStyle>
            <a:lvl1pPr>
              <a:buNone/>
              <a:defRPr lang="en-US" sz="288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369693" y="5730240"/>
            <a:ext cx="11887200" cy="1219200"/>
          </a:xfrm>
        </p:spPr>
        <p:txBody>
          <a:bodyPr anchor="t">
            <a:normAutofit/>
          </a:bodyPr>
          <a:lstStyle>
            <a:lvl1pPr marL="0" indent="0" algn="l">
              <a:buNone/>
              <a:defRPr sz="216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68415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369695" y="731522"/>
            <a:ext cx="11887199" cy="329183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369694" y="4206240"/>
            <a:ext cx="11887200" cy="1005840"/>
          </a:xfrm>
        </p:spPr>
        <p:txBody>
          <a:bodyPr vert="horz" lIns="91440" tIns="45720" rIns="91440" bIns="45720" rtlCol="0" anchor="b">
            <a:normAutofit/>
          </a:bodyPr>
          <a:lstStyle>
            <a:lvl1pPr>
              <a:buNone/>
              <a:defRPr lang="en-US" sz="336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369693" y="5212080"/>
            <a:ext cx="11887200" cy="1737360"/>
          </a:xfrm>
        </p:spPr>
        <p:txBody>
          <a:bodyPr anchor="t">
            <a:normAutofit/>
          </a:bodyPr>
          <a:lstStyle>
            <a:lvl1pPr marL="0" indent="0" algn="l">
              <a:buNone/>
              <a:defRPr sz="216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92795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369695" y="731520"/>
            <a:ext cx="11887198" cy="22860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85541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4278" y="731520"/>
            <a:ext cx="2652617" cy="62179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69694" y="731520"/>
            <a:ext cx="9052560" cy="621792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50850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2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65673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61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46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101216" y="3970297"/>
            <a:ext cx="10424160" cy="1762560"/>
          </a:xfrm>
        </p:spPr>
        <p:txBody>
          <a:bodyPr anchor="b"/>
          <a:lstStyle>
            <a:lvl1pPr algn="r">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2101214" y="5732857"/>
            <a:ext cx="10424161" cy="1032480"/>
          </a:xfrm>
        </p:spPr>
        <p:txBody>
          <a:bodyPr anchor="t">
            <a:normAutofit/>
          </a:bodyPr>
          <a:lstStyle>
            <a:lvl1pPr marL="0" indent="0" algn="r">
              <a:buNone/>
              <a:defRPr sz="240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26150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369694" y="3200400"/>
            <a:ext cx="5852160" cy="3749041"/>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404734" y="3200400"/>
            <a:ext cx="5852160" cy="3749040"/>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30053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15137" y="3190240"/>
            <a:ext cx="5506717" cy="691514"/>
          </a:xfrm>
        </p:spPr>
        <p:txBody>
          <a:bodyPr anchor="b">
            <a:noAutofit/>
          </a:bodyPr>
          <a:lstStyle>
            <a:lvl1pPr marL="0" indent="0">
              <a:buNone/>
              <a:defRPr sz="336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4" name="Content Placeholder 3"/>
          <p:cNvSpPr>
            <a:spLocks noGrp="1"/>
          </p:cNvSpPr>
          <p:nvPr>
            <p:ph sz="half" idx="2"/>
          </p:nvPr>
        </p:nvSpPr>
        <p:spPr>
          <a:xfrm>
            <a:off x="1369694" y="3891915"/>
            <a:ext cx="5852160" cy="3057524"/>
          </a:xfrm>
        </p:spPr>
        <p:txBody>
          <a:bodyPr anchor="t">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731760" y="3200400"/>
            <a:ext cx="5525136" cy="691514"/>
          </a:xfrm>
        </p:spPr>
        <p:txBody>
          <a:bodyPr anchor="b">
            <a:noAutofit/>
          </a:bodyPr>
          <a:lstStyle>
            <a:lvl1pPr marL="0" indent="0">
              <a:buNone/>
              <a:defRPr sz="336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6" name="Content Placeholder 5"/>
          <p:cNvSpPr>
            <a:spLocks noGrp="1"/>
          </p:cNvSpPr>
          <p:nvPr>
            <p:ph sz="quarter" idx="4"/>
          </p:nvPr>
        </p:nvSpPr>
        <p:spPr>
          <a:xfrm>
            <a:off x="7404735" y="3891915"/>
            <a:ext cx="5852161" cy="3057524"/>
          </a:xfrm>
        </p:spPr>
        <p:txBody>
          <a:bodyPr anchor="t">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3340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27941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8785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69694" y="1920240"/>
            <a:ext cx="4258945" cy="1645920"/>
          </a:xfrm>
        </p:spPr>
        <p:txBody>
          <a:bodyPr anchor="b">
            <a:normAutofit/>
          </a:bodyPr>
          <a:lstStyle>
            <a:lvl1pPr algn="l">
              <a:defRPr sz="2880" b="0"/>
            </a:lvl1pPr>
          </a:lstStyle>
          <a:p>
            <a:r>
              <a:rPr lang="ru-RU"/>
              <a:t>Образец заголовка</a:t>
            </a:r>
            <a:endParaRPr lang="en-US" dirty="0"/>
          </a:p>
        </p:txBody>
      </p:sp>
      <p:sp>
        <p:nvSpPr>
          <p:cNvPr id="3" name="Content Placeholder 2"/>
          <p:cNvSpPr>
            <a:spLocks noGrp="1"/>
          </p:cNvSpPr>
          <p:nvPr>
            <p:ph idx="1"/>
          </p:nvPr>
        </p:nvSpPr>
        <p:spPr>
          <a:xfrm>
            <a:off x="6124575" y="731521"/>
            <a:ext cx="7132321" cy="6217920"/>
          </a:xfrm>
        </p:spPr>
        <p:txBody>
          <a:bodyPr anchor="ctr">
            <a:normAutofit/>
          </a:bodyPr>
          <a:lstStyle>
            <a:lvl1pPr>
              <a:defRPr sz="2400"/>
            </a:lvl1pPr>
            <a:lvl2pPr>
              <a:defRPr sz="2160"/>
            </a:lvl2pPr>
            <a:lvl3pPr>
              <a:defRPr sz="1920"/>
            </a:lvl3pPr>
            <a:lvl4pPr>
              <a:defRPr sz="1680"/>
            </a:lvl4pPr>
            <a:lvl5pPr>
              <a:defRPr sz="1680"/>
            </a:lvl5pPr>
            <a:lvl6pPr>
              <a:defRPr sz="1680"/>
            </a:lvl6pPr>
            <a:lvl7pPr>
              <a:defRPr sz="1680"/>
            </a:lvl7pPr>
            <a:lvl8pPr>
              <a:defRPr sz="1680"/>
            </a:lvl8pPr>
            <a:lvl9pPr>
              <a:defRPr sz="168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369694" y="3566160"/>
            <a:ext cx="4258945" cy="2194560"/>
          </a:xfrm>
        </p:spPr>
        <p:txBody>
          <a:bodyPr>
            <a:normAutofit/>
          </a:bodyPr>
          <a:lstStyle>
            <a:lvl1pPr marL="0" indent="0">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18121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69694" y="1920240"/>
            <a:ext cx="6400801" cy="1645920"/>
          </a:xfrm>
        </p:spPr>
        <p:txBody>
          <a:bodyPr anchor="b">
            <a:normAutofit/>
          </a:bodyPr>
          <a:lstStyle>
            <a:lvl1pPr algn="l">
              <a:defRPr sz="336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8920480" y="-21946"/>
            <a:ext cx="3931919" cy="8284464"/>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ru-RU"/>
              <a:t>Вставка рисунка</a:t>
            </a:r>
            <a:endParaRPr lang="en-US" dirty="0"/>
          </a:p>
        </p:txBody>
      </p:sp>
      <p:sp>
        <p:nvSpPr>
          <p:cNvPr id="4" name="Text Placeholder 3"/>
          <p:cNvSpPr>
            <a:spLocks noGrp="1"/>
          </p:cNvSpPr>
          <p:nvPr>
            <p:ph type="body" sz="half" idx="2"/>
          </p:nvPr>
        </p:nvSpPr>
        <p:spPr>
          <a:xfrm>
            <a:off x="1369694" y="3566160"/>
            <a:ext cx="6400801" cy="2194560"/>
          </a:xfrm>
        </p:spPr>
        <p:txBody>
          <a:bodyPr>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a:xfrm>
            <a:off x="7679054" y="7059931"/>
            <a:ext cx="1097280" cy="438150"/>
          </a:xfrm>
        </p:spPr>
        <p:txBody>
          <a:bodyPr/>
          <a:lstStyle/>
          <a:p>
            <a:fld id="{B61BEF0D-F0BB-DE4B-95CE-6DB70DBA9567}" type="datetimeFigureOut">
              <a:rPr lang="en-US" dirty="0"/>
              <a:pPr/>
              <a:t>5/16/2025</a:t>
            </a:fld>
            <a:endParaRPr lang="en-US" dirty="0"/>
          </a:p>
        </p:txBody>
      </p:sp>
      <p:sp>
        <p:nvSpPr>
          <p:cNvPr id="6" name="Footer Placeholder 5"/>
          <p:cNvSpPr>
            <a:spLocks noGrp="1"/>
          </p:cNvSpPr>
          <p:nvPr>
            <p:ph type="ftr" sz="quarter" idx="11"/>
          </p:nvPr>
        </p:nvSpPr>
        <p:spPr>
          <a:xfrm>
            <a:off x="1369694" y="7059931"/>
            <a:ext cx="6126480" cy="438150"/>
          </a:xfrm>
        </p:spPr>
        <p:txBody>
          <a:bodyPr/>
          <a:lstStyle/>
          <a:p>
            <a:endParaRPr lang="en-US" dirty="0"/>
          </a:p>
        </p:txBody>
      </p:sp>
      <p:sp>
        <p:nvSpPr>
          <p:cNvPr id="7" name="Slide Number Placeholder 6"/>
          <p:cNvSpPr>
            <a:spLocks noGrp="1"/>
          </p:cNvSpPr>
          <p:nvPr>
            <p:ph type="sldNum" sz="quarter" idx="12"/>
          </p:nvPr>
        </p:nvSpPr>
        <p:spPr>
          <a:xfrm>
            <a:off x="12891135" y="7059931"/>
            <a:ext cx="38708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46670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9695" y="731520"/>
            <a:ext cx="11887198" cy="2286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369695" y="3200400"/>
            <a:ext cx="11887198" cy="374904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05134" y="7059931"/>
            <a:ext cx="1920240" cy="438150"/>
          </a:xfrm>
          <a:prstGeom prst="rect">
            <a:avLst/>
          </a:prstGeom>
        </p:spPr>
        <p:txBody>
          <a:bodyPr vert="horz" lIns="91440" tIns="45720" rIns="91440" bIns="45720" rtlCol="0" anchor="ctr"/>
          <a:lstStyle>
            <a:lvl1pPr algn="r">
              <a:defRPr sz="108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5/16/2025</a:t>
            </a:fld>
            <a:endParaRPr lang="en-US" dirty="0"/>
          </a:p>
        </p:txBody>
      </p:sp>
      <p:sp>
        <p:nvSpPr>
          <p:cNvPr id="5" name="Footer Placeholder 4"/>
          <p:cNvSpPr>
            <a:spLocks noGrp="1"/>
          </p:cNvSpPr>
          <p:nvPr>
            <p:ph type="ftr" sz="quarter" idx="3"/>
          </p:nvPr>
        </p:nvSpPr>
        <p:spPr>
          <a:xfrm>
            <a:off x="1369694" y="7059931"/>
            <a:ext cx="9052560" cy="438150"/>
          </a:xfrm>
          <a:prstGeom prst="rect">
            <a:avLst/>
          </a:prstGeom>
        </p:spPr>
        <p:txBody>
          <a:bodyPr vert="horz" lIns="91440" tIns="45720" rIns="91440" bIns="45720" rtlCol="0" anchor="ctr"/>
          <a:lstStyle>
            <a:lvl1pPr algn="l">
              <a:defRPr sz="108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2616815" y="7059931"/>
            <a:ext cx="661400" cy="438150"/>
          </a:xfrm>
          <a:prstGeom prst="rect">
            <a:avLst/>
          </a:prstGeom>
        </p:spPr>
        <p:txBody>
          <a:bodyPr vert="horz" lIns="91440" tIns="45720" rIns="91440" bIns="45720" rtlCol="0" anchor="ctr"/>
          <a:lstStyle>
            <a:lvl1pPr algn="r">
              <a:defRPr sz="108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04709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lvl1pPr algn="l" defTabSz="548640" rtl="0" eaLnBrk="1" latinLnBrk="0" hangingPunct="1">
        <a:spcBef>
          <a:spcPct val="0"/>
        </a:spcBef>
        <a:buNone/>
        <a:defRPr sz="384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100000"/>
        <a:buFont typeface="Arial"/>
        <a:buChar char="•"/>
        <a:defRPr sz="216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100000"/>
        <a:buFont typeface="Arial"/>
        <a:buChar char="•"/>
        <a:defRPr sz="192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100000"/>
        <a:buFont typeface="Arial"/>
        <a:buChar char="•"/>
        <a:defRPr sz="16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400300" indent="-205740" algn="l" defTabSz="548640" rtl="0" eaLnBrk="1" latinLnBrk="0" hangingPunct="1">
        <a:spcBef>
          <a:spcPct val="20000"/>
        </a:spcBef>
        <a:spcAft>
          <a:spcPts val="720"/>
        </a:spcAft>
        <a:buClr>
          <a:schemeClr val="tx1"/>
        </a:buClr>
        <a:buSzPct val="100000"/>
        <a:buFont typeface="Arial"/>
        <a:buChar char="•"/>
        <a:defRPr sz="16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977973"/>
          </a:xfrm>
          <a:prstGeom prst="rect">
            <a:avLst/>
          </a:prstGeom>
        </p:spPr>
      </p:pic>
      <p:sp>
        <p:nvSpPr>
          <p:cNvPr id="3" name="Text 0"/>
          <p:cNvSpPr/>
          <p:nvPr/>
        </p:nvSpPr>
        <p:spPr>
          <a:xfrm>
            <a:off x="793790" y="223801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EDEDE8"/>
                </a:solidFill>
                <a:latin typeface="Tomorrow Semi Bold" pitchFamily="34" charset="0"/>
                <a:ea typeface="Tomorrow Semi Bold" pitchFamily="34" charset="-122"/>
                <a:cs typeface="Tomorrow Semi Bold" pitchFamily="34" charset="-120"/>
              </a:rPr>
              <a:t>Evolution Through Large Models</a:t>
            </a:r>
            <a:endParaRPr lang="en-US" sz="4450" dirty="0"/>
          </a:p>
        </p:txBody>
      </p:sp>
      <p:sp>
        <p:nvSpPr>
          <p:cNvPr id="4" name="Text 1"/>
          <p:cNvSpPr/>
          <p:nvPr/>
        </p:nvSpPr>
        <p:spPr>
          <a:xfrm>
            <a:off x="793790" y="3995738"/>
            <a:ext cx="7556421"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Text 2"/>
          <p:cNvSpPr/>
          <p:nvPr/>
        </p:nvSpPr>
        <p:spPr>
          <a:xfrm>
            <a:off x="793790" y="4613791"/>
            <a:ext cx="7556421" cy="725805"/>
          </a:xfrm>
          <a:prstGeom prst="rect">
            <a:avLst/>
          </a:prstGeom>
          <a:noFill/>
          <a:ln/>
        </p:spPr>
        <p:txBody>
          <a:bodyPr wrap="square" lIns="0" tIns="0" rIns="0" bIns="0" rtlCol="0" anchor="t"/>
          <a:lstStyle/>
          <a:p>
            <a:pPr marL="0" indent="0" algn="l">
              <a:lnSpc>
                <a:spcPts val="2850"/>
              </a:lnSpc>
              <a:buNone/>
            </a:pPr>
            <a:r>
              <a:rPr lang="en-US" sz="1750" dirty="0">
                <a:latin typeface="Tomorrow" pitchFamily="34" charset="0"/>
                <a:ea typeface="Tomorrow" pitchFamily="34" charset="-122"/>
                <a:cs typeface="Tomorrow" pitchFamily="34" charset="-120"/>
              </a:rPr>
              <a:t>Based on OpenAI’s research article by Joel Lehman, Jonathan Gordon, et al., published June 2022.</a:t>
            </a:r>
          </a:p>
          <a:p>
            <a:pPr marL="0" indent="0" algn="l">
              <a:lnSpc>
                <a:spcPts val="2850"/>
              </a:lnSpc>
              <a:buNone/>
            </a:pPr>
            <a:endParaRPr lang="en-US" sz="1750" dirty="0">
              <a:latin typeface="Tomorrow" pitchFamily="34" charset="0"/>
              <a:ea typeface="Tomorrow" pitchFamily="34" charset="-122"/>
              <a:cs typeface="Tomorrow" pitchFamily="34" charset="-120"/>
            </a:endParaRPr>
          </a:p>
          <a:p>
            <a:pPr marL="0" indent="0" algn="l">
              <a:lnSpc>
                <a:spcPts val="2850"/>
              </a:lnSpc>
              <a:buNone/>
            </a:pPr>
            <a:r>
              <a:rPr lang="en-US" sz="1750" b="1" dirty="0"/>
              <a:t>Presenters:</a:t>
            </a:r>
          </a:p>
          <a:p>
            <a:pPr marL="0" indent="0" algn="l">
              <a:lnSpc>
                <a:spcPts val="2850"/>
              </a:lnSpc>
              <a:buNone/>
            </a:pPr>
            <a:r>
              <a:rPr lang="en-US" sz="1750" dirty="0" err="1"/>
              <a:t>Yehor</a:t>
            </a:r>
            <a:r>
              <a:rPr lang="en-US" sz="1750" dirty="0"/>
              <a:t> </a:t>
            </a:r>
            <a:r>
              <a:rPr lang="en-US" sz="1750" dirty="0" err="1"/>
              <a:t>Nepokrytyi</a:t>
            </a:r>
            <a:endParaRPr lang="en-US" sz="1750" dirty="0"/>
          </a:p>
          <a:p>
            <a:pPr marL="0" indent="0" algn="l">
              <a:lnSpc>
                <a:spcPts val="2850"/>
              </a:lnSpc>
              <a:buNone/>
            </a:pPr>
            <a:r>
              <a:rPr lang="en-US" sz="1750" dirty="0"/>
              <a:t>Mykhailo Ruzmetov</a:t>
            </a:r>
          </a:p>
        </p:txBody>
      </p:sp>
      <p:sp>
        <p:nvSpPr>
          <p:cNvPr id="7" name="TextBox 6">
            <a:extLst>
              <a:ext uri="{FF2B5EF4-FFF2-40B4-BE49-F238E27FC236}">
                <a16:creationId xmlns:a16="http://schemas.microsoft.com/office/drawing/2014/main" id="{414DF7CF-807C-7120-4769-7F2F787F0ED1}"/>
              </a:ext>
            </a:extLst>
          </p:cNvPr>
          <p:cNvSpPr txBox="1"/>
          <p:nvPr/>
        </p:nvSpPr>
        <p:spPr>
          <a:xfrm>
            <a:off x="660226" y="7120259"/>
            <a:ext cx="4692611" cy="369332"/>
          </a:xfrm>
          <a:prstGeom prst="rect">
            <a:avLst/>
          </a:prstGeom>
          <a:noFill/>
        </p:spPr>
        <p:txBody>
          <a:bodyPr wrap="square">
            <a:spAutoFit/>
          </a:bodyPr>
          <a:lstStyle/>
          <a:p>
            <a:r>
              <a:rPr lang="en-GB" b="1" dirty="0"/>
              <a:t>Paper: </a:t>
            </a:r>
            <a:r>
              <a:rPr lang="en-GB" dirty="0"/>
              <a:t>https://arxiv.org/abs/2206.08896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001607" y="575239"/>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EDEDE8"/>
                </a:solidFill>
                <a:latin typeface="Tomorrow Semi Bold" pitchFamily="34" charset="0"/>
                <a:ea typeface="Tomorrow Semi Bold" pitchFamily="34" charset="-122"/>
                <a:cs typeface="Tomorrow Semi Bold" pitchFamily="34" charset="-120"/>
              </a:rPr>
              <a:t>Background: Traditional Genetic Programming</a:t>
            </a:r>
            <a:endParaRPr lang="en-US" sz="4450" dirty="0"/>
          </a:p>
        </p:txBody>
      </p:sp>
      <p:sp>
        <p:nvSpPr>
          <p:cNvPr id="9" name="Text 7"/>
          <p:cNvSpPr/>
          <p:nvPr/>
        </p:nvSpPr>
        <p:spPr>
          <a:xfrm>
            <a:off x="7599521" y="5618678"/>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3" name="TextBox 12">
            <a:extLst>
              <a:ext uri="{FF2B5EF4-FFF2-40B4-BE49-F238E27FC236}">
                <a16:creationId xmlns:a16="http://schemas.microsoft.com/office/drawing/2014/main" id="{184244D3-7B98-00B3-00CD-9ADC9BD6E971}"/>
              </a:ext>
            </a:extLst>
          </p:cNvPr>
          <p:cNvSpPr txBox="1"/>
          <p:nvPr/>
        </p:nvSpPr>
        <p:spPr>
          <a:xfrm>
            <a:off x="7064275" y="2624117"/>
            <a:ext cx="7315200" cy="2677656"/>
          </a:xfrm>
          <a:prstGeom prst="rect">
            <a:avLst/>
          </a:prstGeom>
          <a:noFill/>
        </p:spPr>
        <p:txBody>
          <a:bodyPr wrap="square">
            <a:spAutoFit/>
          </a:bodyPr>
          <a:lstStyle/>
          <a:p>
            <a:r>
              <a:rPr lang="en-US" sz="2400"/>
              <a:t>The field </a:t>
            </a:r>
            <a:r>
              <a:rPr lang="en-US" sz="2400" dirty="0"/>
              <a:t>of genetic programming (GP) applies evolutionary algorithms to evolve computer programs to solve problems. The promise of GP is that computer code is a computationally universal representation that underlies much modern technology, including artificial intelligence itself. </a:t>
            </a:r>
          </a:p>
        </p:txBody>
      </p:sp>
      <p:pic>
        <p:nvPicPr>
          <p:cNvPr id="1026" name="Picture 2" descr="Maximizing AI Potential With Genetic Programming Applications ...">
            <a:extLst>
              <a:ext uri="{FF2B5EF4-FFF2-40B4-BE49-F238E27FC236}">
                <a16:creationId xmlns:a16="http://schemas.microsoft.com/office/drawing/2014/main" id="{B4A41F32-A0EA-0765-9031-D864EF570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1" y="2151249"/>
            <a:ext cx="6701415" cy="3830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1"/>
            <a:ext cx="5486400" cy="9081656"/>
          </a:xfrm>
          <a:prstGeom prst="rect">
            <a:avLst/>
          </a:prstGeom>
        </p:spPr>
      </p:pic>
      <p:sp>
        <p:nvSpPr>
          <p:cNvPr id="3" name="Text 0"/>
          <p:cNvSpPr/>
          <p:nvPr/>
        </p:nvSpPr>
        <p:spPr>
          <a:xfrm>
            <a:off x="793790" y="1002030"/>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EDEDE8"/>
                </a:solidFill>
                <a:latin typeface="Tomorrow Semi Bold" pitchFamily="34" charset="0"/>
                <a:ea typeface="Tomorrow Semi Bold" pitchFamily="34" charset="-122"/>
                <a:cs typeface="Tomorrow Semi Bold" pitchFamily="34" charset="-120"/>
              </a:rPr>
              <a:t>Introduction: A New Frontier in Evolutionary Programming</a:t>
            </a:r>
            <a:endParaRPr lang="en-US" sz="4450" dirty="0"/>
          </a:p>
        </p:txBody>
      </p:sp>
      <p:sp>
        <p:nvSpPr>
          <p:cNvPr id="4" name="Shape 1"/>
          <p:cNvSpPr/>
          <p:nvPr/>
        </p:nvSpPr>
        <p:spPr>
          <a:xfrm>
            <a:off x="793790" y="3468529"/>
            <a:ext cx="510302" cy="510302"/>
          </a:xfrm>
          <a:prstGeom prst="roundRect">
            <a:avLst>
              <a:gd name="adj" fmla="val 6667"/>
            </a:avLst>
          </a:prstGeom>
          <a:solidFill>
            <a:srgbClr val="3C3C3A"/>
          </a:solidFill>
          <a:ln/>
        </p:spPr>
        <p:txBody>
          <a:bodyPr/>
          <a:lstStyle/>
          <a:p>
            <a:endParaRPr lang="en-US"/>
          </a:p>
        </p:txBody>
      </p:sp>
      <p:sp>
        <p:nvSpPr>
          <p:cNvPr id="5" name="Text 2"/>
          <p:cNvSpPr/>
          <p:nvPr/>
        </p:nvSpPr>
        <p:spPr>
          <a:xfrm>
            <a:off x="1530906" y="3546396"/>
            <a:ext cx="2899410" cy="708660"/>
          </a:xfrm>
          <a:prstGeom prst="rect">
            <a:avLst/>
          </a:prstGeom>
          <a:noFill/>
          <a:ln/>
        </p:spPr>
        <p:txBody>
          <a:bodyPr wrap="square" lIns="0" tIns="0" rIns="0" bIns="0" rtlCol="0" anchor="t"/>
          <a:lstStyle/>
          <a:p>
            <a:pPr marL="0" indent="0" algn="l">
              <a:lnSpc>
                <a:spcPts val="2750"/>
              </a:lnSpc>
              <a:buNone/>
            </a:pPr>
            <a:r>
              <a:rPr lang="en-US" sz="2200" dirty="0">
                <a:solidFill>
                  <a:srgbClr val="C9C9C0"/>
                </a:solidFill>
                <a:latin typeface="Tomorrow Semi Bold" pitchFamily="34" charset="0"/>
                <a:ea typeface="Tomorrow Semi Bold" pitchFamily="34" charset="-122"/>
                <a:cs typeface="Tomorrow Semi Bold" pitchFamily="34" charset="-120"/>
              </a:rPr>
              <a:t>LLMs Drive Evolution</a:t>
            </a:r>
            <a:endParaRPr lang="en-US" sz="2200" dirty="0"/>
          </a:p>
        </p:txBody>
      </p:sp>
      <p:sp>
        <p:nvSpPr>
          <p:cNvPr id="6" name="Text 3"/>
          <p:cNvSpPr/>
          <p:nvPr/>
        </p:nvSpPr>
        <p:spPr>
          <a:xfrm>
            <a:off x="1530906" y="4391144"/>
            <a:ext cx="2899410" cy="1451610"/>
          </a:xfrm>
          <a:prstGeom prst="rect">
            <a:avLst/>
          </a:prstGeom>
          <a:noFill/>
          <a:ln/>
        </p:spPr>
        <p:txBody>
          <a:bodyPr wrap="square" lIns="0" tIns="0" rIns="0" bIns="0" rtlCol="0" anchor="t"/>
          <a:lstStyle/>
          <a:p>
            <a:pPr marL="0" indent="0" algn="l">
              <a:lnSpc>
                <a:spcPts val="2850"/>
              </a:lnSpc>
              <a:buNone/>
            </a:pPr>
            <a:r>
              <a:rPr lang="en-US" sz="1750" dirty="0">
                <a:solidFill>
                  <a:srgbClr val="C9C9C0"/>
                </a:solidFill>
                <a:latin typeface="Tomorrow" pitchFamily="34" charset="0"/>
                <a:ea typeface="Tomorrow" pitchFamily="34" charset="-122"/>
                <a:cs typeface="Tomorrow" pitchFamily="34" charset="-120"/>
              </a:rPr>
              <a:t>By using LLMs trained on human code edits, the mutation process becomes more informed, targeted, and capable of producing creative solutions that generalize to new domains.</a:t>
            </a:r>
            <a:endParaRPr lang="en-US" sz="1750" dirty="0"/>
          </a:p>
        </p:txBody>
      </p:sp>
      <p:sp>
        <p:nvSpPr>
          <p:cNvPr id="7" name="Shape 4"/>
          <p:cNvSpPr/>
          <p:nvPr/>
        </p:nvSpPr>
        <p:spPr>
          <a:xfrm>
            <a:off x="4713803" y="3468529"/>
            <a:ext cx="510302" cy="510302"/>
          </a:xfrm>
          <a:prstGeom prst="roundRect">
            <a:avLst>
              <a:gd name="adj" fmla="val 6667"/>
            </a:avLst>
          </a:prstGeom>
          <a:solidFill>
            <a:srgbClr val="3C3C3A"/>
          </a:solidFill>
          <a:ln/>
        </p:spPr>
        <p:txBody>
          <a:bodyPr/>
          <a:lstStyle/>
          <a:p>
            <a:endParaRPr lang="en-US"/>
          </a:p>
        </p:txBody>
      </p:sp>
      <p:sp>
        <p:nvSpPr>
          <p:cNvPr id="8" name="Text 5"/>
          <p:cNvSpPr/>
          <p:nvPr/>
        </p:nvSpPr>
        <p:spPr>
          <a:xfrm>
            <a:off x="5450919" y="354639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9C9C0"/>
                </a:solidFill>
                <a:latin typeface="Tomorrow Semi Bold" pitchFamily="34" charset="0"/>
                <a:ea typeface="Tomorrow Semi Bold" pitchFamily="34" charset="-122"/>
                <a:cs typeface="Tomorrow Semi Bold" pitchFamily="34" charset="-120"/>
              </a:rPr>
              <a:t>Traditional Limits</a:t>
            </a:r>
            <a:endParaRPr lang="en-US" sz="2200" dirty="0"/>
          </a:p>
        </p:txBody>
      </p:sp>
      <p:sp>
        <p:nvSpPr>
          <p:cNvPr id="9" name="Text 6"/>
          <p:cNvSpPr/>
          <p:nvPr/>
        </p:nvSpPr>
        <p:spPr>
          <a:xfrm>
            <a:off x="5486401" y="4391144"/>
            <a:ext cx="2899410" cy="1451610"/>
          </a:xfrm>
          <a:prstGeom prst="rect">
            <a:avLst/>
          </a:prstGeom>
          <a:noFill/>
          <a:ln/>
        </p:spPr>
        <p:txBody>
          <a:bodyPr wrap="square" lIns="0" tIns="0" rIns="0" bIns="0" rtlCol="0" anchor="t"/>
          <a:lstStyle/>
          <a:p>
            <a:pPr marL="0" indent="0" algn="l">
              <a:lnSpc>
                <a:spcPts val="2850"/>
              </a:lnSpc>
              <a:buNone/>
            </a:pPr>
            <a:r>
              <a:rPr lang="en-US" sz="1750" dirty="0">
                <a:solidFill>
                  <a:srgbClr val="C9C9C0"/>
                </a:solidFill>
                <a:latin typeface="Tomorrow" pitchFamily="34" charset="0"/>
                <a:ea typeface="Tomorrow" pitchFamily="34" charset="-122"/>
                <a:cs typeface="Tomorrow" pitchFamily="34" charset="-120"/>
              </a:rPr>
              <a:t>Genetic programming is hampered by randomness in the mutation step.</a:t>
            </a:r>
          </a:p>
        </p:txBody>
      </p:sp>
      <p:sp>
        <p:nvSpPr>
          <p:cNvPr id="12" name="Text 9"/>
          <p:cNvSpPr/>
          <p:nvPr/>
        </p:nvSpPr>
        <p:spPr>
          <a:xfrm>
            <a:off x="1530906" y="6864667"/>
            <a:ext cx="6819305" cy="362903"/>
          </a:xfrm>
          <a:prstGeom prst="rect">
            <a:avLst/>
          </a:prstGeom>
          <a:noFill/>
          <a:ln/>
        </p:spPr>
        <p:txBody>
          <a:bodyPr wrap="none" lIns="0" tIns="0" rIns="0" bIns="0" rtlCol="0" anchor="t"/>
          <a:lstStyle/>
          <a:p>
            <a:pPr marL="0" indent="0" algn="l">
              <a:lnSpc>
                <a:spcPts val="2850"/>
              </a:lnSpc>
              <a:buNone/>
            </a:pP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A12AA7-F23A-DC3D-9105-BF49106DDAA0}"/>
              </a:ext>
            </a:extLst>
          </p:cNvPr>
          <p:cNvSpPr>
            <a:spLocks noGrp="1"/>
          </p:cNvSpPr>
          <p:nvPr>
            <p:ph type="title"/>
          </p:nvPr>
        </p:nvSpPr>
        <p:spPr>
          <a:xfrm>
            <a:off x="771830" y="731520"/>
            <a:ext cx="4372409" cy="2286000"/>
          </a:xfrm>
        </p:spPr>
        <p:txBody>
          <a:bodyPr vert="horz" lIns="91440" tIns="45720" rIns="91440" bIns="45720" rtlCol="0" anchor="ctr">
            <a:normAutofit/>
          </a:bodyPr>
          <a:lstStyle/>
          <a:p>
            <a:pPr defTabSz="457200"/>
            <a:r>
              <a:rPr lang="en-US" sz="3400"/>
              <a:t>The Power of LLMs Trained on Code Edits</a:t>
            </a:r>
          </a:p>
        </p:txBody>
      </p:sp>
      <p:sp>
        <p:nvSpPr>
          <p:cNvPr id="6" name="TextBox 5">
            <a:extLst>
              <a:ext uri="{FF2B5EF4-FFF2-40B4-BE49-F238E27FC236}">
                <a16:creationId xmlns:a16="http://schemas.microsoft.com/office/drawing/2014/main" id="{C8A6BCBE-58AB-C2E1-F6AD-D4EF2B8552FB}"/>
              </a:ext>
            </a:extLst>
          </p:cNvPr>
          <p:cNvSpPr txBox="1"/>
          <p:nvPr/>
        </p:nvSpPr>
        <p:spPr>
          <a:xfrm>
            <a:off x="771830" y="3200398"/>
            <a:ext cx="4372409" cy="3859532"/>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100000"/>
            </a:pPr>
            <a:r>
              <a:rPr lang="en-US" sz="19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Large language models trained on version histories of software </a:t>
            </a:r>
            <a:r>
              <a:rPr lang="en-US" sz="19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38100" dist="38100" dir="2700000" algn="tl">
                    <a:srgbClr val="000000">
                      <a:alpha val="43137"/>
                    </a:srgbClr>
                  </a:outerShdw>
                </a:effectLst>
              </a:rPr>
              <a:t>development</a:t>
            </a:r>
            <a:r>
              <a:rPr lang="en-US" sz="19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—like GitHub commits—have implicitly learned how code evolves over time. These models understand not only syntax, but also intent, style, and context. In the same way a programmer might rename a variable or re-organize a loop, the LLM can propose meaningful modifications to a program. This makes it an ideal candidate to serve as a “mutation engine” in evolutionary programming frameworks.</a:t>
            </a:r>
          </a:p>
        </p:txBody>
      </p:sp>
      <p:pic>
        <p:nvPicPr>
          <p:cNvPr id="2050" name="Picture 2" descr="GPT-4, GPT-4o, এবং GPT-4o মিনির মধ্যে পার্থক্য: বিশদ তুলনা">
            <a:extLst>
              <a:ext uri="{FF2B5EF4-FFF2-40B4-BE49-F238E27FC236}">
                <a16:creationId xmlns:a16="http://schemas.microsoft.com/office/drawing/2014/main" id="{877E29C5-032C-3B77-511C-53C6A36B8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37" r="11325"/>
          <a:stretch/>
        </p:blipFill>
        <p:spPr bwMode="auto">
          <a:xfrm>
            <a:off x="5557192" y="774127"/>
            <a:ext cx="8299960" cy="6297296"/>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9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076" name="Picture 4" descr="Милый робот читает книгу сидя. | Премиум PSD Файл">
            <a:extLst>
              <a:ext uri="{FF2B5EF4-FFF2-40B4-BE49-F238E27FC236}">
                <a16:creationId xmlns:a16="http://schemas.microsoft.com/office/drawing/2014/main" id="{AFCD7401-FBE0-FFA1-0C2B-483EFCC28764}"/>
              </a:ext>
            </a:extLst>
          </p:cNvPr>
          <p:cNvPicPr>
            <a:picLocks noChangeAspect="1" noChangeArrowheads="1"/>
          </p:cNvPicPr>
          <p:nvPr/>
        </p:nvPicPr>
        <p:blipFill>
          <a:blip r:embed="rId4">
            <a:alphaModFix amt="15000"/>
            <a:extLst>
              <a:ext uri="{28A0092B-C50C-407E-A947-70E740481C1C}">
                <a14:useLocalDpi xmlns:a14="http://schemas.microsoft.com/office/drawing/2010/main" val="0"/>
              </a:ext>
            </a:extLst>
          </a:blip>
          <a:srcRect t="25000"/>
          <a:stretch/>
        </p:blipFill>
        <p:spPr bwMode="auto">
          <a:xfrm>
            <a:off x="20" y="10"/>
            <a:ext cx="14630380" cy="8229590"/>
          </a:xfrm>
          <a:prstGeom prst="rect">
            <a:avLst/>
          </a:prstGeom>
          <a:noFill/>
          <a:extLst>
            <a:ext uri="{909E8E84-426E-40DD-AFC4-6F175D3DCCD1}">
              <a14:hiddenFill xmlns:a14="http://schemas.microsoft.com/office/drawing/2010/main">
                <a:solidFill>
                  <a:srgbClr val="FFFFFF"/>
                </a:solidFill>
              </a14:hiddenFill>
            </a:ext>
          </a:extLst>
        </p:spPr>
      </p:pic>
      <p:sp>
        <p:nvSpPr>
          <p:cNvPr id="3" name="Text 0"/>
          <p:cNvSpPr/>
          <p:nvPr/>
        </p:nvSpPr>
        <p:spPr>
          <a:xfrm>
            <a:off x="1369695" y="731520"/>
            <a:ext cx="11887198" cy="2286000"/>
          </a:xfrm>
          <a:prstGeom prst="rect">
            <a:avLst/>
          </a:prstGeom>
        </p:spPr>
        <p:txBody>
          <a:bodyPr vert="horz" lIns="91440" tIns="45720" rIns="91440" bIns="45720" rtlCol="0" anchor="ctr">
            <a:normAutofit/>
          </a:bodyPr>
          <a:lstStyle/>
          <a:p>
            <a:pPr marL="0" indent="0">
              <a:spcBef>
                <a:spcPct val="0"/>
              </a:spcBef>
              <a:spcAft>
                <a:spcPts val="600"/>
              </a:spcAft>
            </a:pPr>
            <a:r>
              <a:rPr lang="en-US" sz="3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Replacing Mutation with Prediction</a:t>
            </a:r>
          </a:p>
        </p:txBody>
      </p:sp>
      <p:sp>
        <p:nvSpPr>
          <p:cNvPr id="16" name="TextBox 15">
            <a:extLst>
              <a:ext uri="{FF2B5EF4-FFF2-40B4-BE49-F238E27FC236}">
                <a16:creationId xmlns:a16="http://schemas.microsoft.com/office/drawing/2014/main" id="{7BDA9114-1D6A-729C-3F80-87F86C0DBF72}"/>
              </a:ext>
            </a:extLst>
          </p:cNvPr>
          <p:cNvSpPr txBox="1"/>
          <p:nvPr/>
        </p:nvSpPr>
        <p:spPr>
          <a:xfrm>
            <a:off x="1369695" y="3200398"/>
            <a:ext cx="11887198" cy="3749042"/>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The central innovation is replacing hand-crafted, probabilistic mutation functions with an LLM that predicts likely edits. Instead of flipping random bits, the model is prompted with the current version of a program and asked to propose a modified version. These model-generated edits are then evaluated based on how well the resulting program performs in a given environment. This changes the nature of evolution from blind search to guided exploration.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D74C66-57D5-A313-4711-1314F5F4127B}"/>
              </a:ext>
            </a:extLst>
          </p:cNvPr>
          <p:cNvSpPr>
            <a:spLocks noGrp="1"/>
          </p:cNvSpPr>
          <p:nvPr>
            <p:ph type="title"/>
          </p:nvPr>
        </p:nvSpPr>
        <p:spPr>
          <a:xfrm>
            <a:off x="771830" y="731520"/>
            <a:ext cx="4372409" cy="2286000"/>
          </a:xfrm>
        </p:spPr>
        <p:txBody>
          <a:bodyPr vert="horz" lIns="91440" tIns="45720" rIns="91440" bIns="45720" rtlCol="0" anchor="ctr">
            <a:normAutofit/>
          </a:bodyPr>
          <a:lstStyle/>
          <a:p>
            <a:pPr defTabSz="457200"/>
            <a:r>
              <a:rPr lang="en-US" sz="3400"/>
              <a:t>The Invention Pipeline</a:t>
            </a:r>
          </a:p>
        </p:txBody>
      </p:sp>
      <p:sp>
        <p:nvSpPr>
          <p:cNvPr id="4" name="Текст 3">
            <a:extLst>
              <a:ext uri="{FF2B5EF4-FFF2-40B4-BE49-F238E27FC236}">
                <a16:creationId xmlns:a16="http://schemas.microsoft.com/office/drawing/2014/main" id="{77A3B23B-0EF7-9977-413D-D24B7AF7A36F}"/>
              </a:ext>
            </a:extLst>
          </p:cNvPr>
          <p:cNvSpPr>
            <a:spLocks noGrp="1"/>
          </p:cNvSpPr>
          <p:nvPr>
            <p:ph type="body" sz="half" idx="2"/>
          </p:nvPr>
        </p:nvSpPr>
        <p:spPr>
          <a:xfrm>
            <a:off x="771830" y="3200398"/>
            <a:ext cx="4372409" cy="3859532"/>
          </a:xfrm>
        </p:spPr>
        <p:txBody>
          <a:bodyPr vert="horz" lIns="91440" tIns="45720" rIns="91440" bIns="45720" rtlCol="0" anchor="t">
            <a:normAutofit/>
          </a:bodyPr>
          <a:lstStyle/>
          <a:p>
            <a:pPr defTabSz="457200">
              <a:lnSpc>
                <a:spcPct val="90000"/>
              </a:lnSpc>
              <a:spcAft>
                <a:spcPts val="600"/>
              </a:spcAft>
              <a:buFont typeface="Arial"/>
              <a:buChar char="•"/>
            </a:pPr>
            <a:r>
              <a:rPr lang="en-US" sz="1700"/>
              <a:t>(left) A three-staged training pipeline bootstraps from a single example of an invention to an LLM that can output an invention tailored to its current condition. The hope for the future is for such a conditional inventor agent to help seed an open-ended process, wherein inter actions between agents and their inventions spur continual innovation. (right) In the Sodarace domain, the conditional inventor observes the terrain, which conditions the LLM to output the speci cation of the desired invention.</a:t>
            </a:r>
          </a:p>
        </p:txBody>
      </p:sp>
      <p:pic>
        <p:nvPicPr>
          <p:cNvPr id="10" name="Рисунок 9">
            <a:extLst>
              <a:ext uri="{FF2B5EF4-FFF2-40B4-BE49-F238E27FC236}">
                <a16:creationId xmlns:a16="http://schemas.microsoft.com/office/drawing/2014/main" id="{3B4DF4CA-A11B-4D57-A8E3-7E11E0B951D3}"/>
              </a:ext>
            </a:extLst>
          </p:cNvPr>
          <p:cNvPicPr>
            <a:picLocks noGrp="1" noChangeAspect="1"/>
          </p:cNvPicPr>
          <p:nvPr>
            <p:ph type="pic" idx="1"/>
          </p:nvPr>
        </p:nvPicPr>
        <p:blipFill>
          <a:blip r:embed="rId3"/>
          <a:srcRect t="3165" b="3165"/>
          <a:stretch/>
        </p:blipFill>
        <p:spPr>
          <a:xfrm>
            <a:off x="5557191" y="2133600"/>
            <a:ext cx="8808721" cy="33829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3483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158FC016-8EA4-C138-01B7-D2F04BD14C8D}"/>
              </a:ext>
            </a:extLst>
          </p:cNvPr>
          <p:cNvSpPr>
            <a:spLocks noGrp="1"/>
          </p:cNvSpPr>
          <p:nvPr>
            <p:ph type="title"/>
          </p:nvPr>
        </p:nvSpPr>
        <p:spPr>
          <a:xfrm>
            <a:off x="771830" y="731520"/>
            <a:ext cx="4372409" cy="2286000"/>
          </a:xfrm>
        </p:spPr>
        <p:txBody>
          <a:bodyPr vert="horz" lIns="91440" tIns="45720" rIns="91440" bIns="45720" rtlCol="0" anchor="ctr">
            <a:normAutofit/>
          </a:bodyPr>
          <a:lstStyle/>
          <a:p>
            <a:pPr defTabSz="457200"/>
            <a:r>
              <a:rPr lang="en-US" sz="3400" dirty="0"/>
              <a:t>Diff Models – Learning from Code Changes</a:t>
            </a:r>
          </a:p>
        </p:txBody>
      </p:sp>
      <p:sp>
        <p:nvSpPr>
          <p:cNvPr id="5" name="TextBox 4">
            <a:extLst>
              <a:ext uri="{FF2B5EF4-FFF2-40B4-BE49-F238E27FC236}">
                <a16:creationId xmlns:a16="http://schemas.microsoft.com/office/drawing/2014/main" id="{0A2BC574-DD54-DADF-8DBF-E437643E99ED}"/>
              </a:ext>
            </a:extLst>
          </p:cNvPr>
          <p:cNvSpPr txBox="1"/>
          <p:nvPr/>
        </p:nvSpPr>
        <p:spPr>
          <a:xfrm>
            <a:off x="771830" y="3200398"/>
            <a:ext cx="4372409" cy="3859532"/>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pPr>
            <a:r>
              <a:rPr lang="en-US" sz="2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Diff models are trained on code differences, not static snapshots. This teaches them how code evolves in practice. They propose edits that reflect real developer behavior, producing smart and valid mutations.</a:t>
            </a:r>
          </a:p>
        </p:txBody>
      </p:sp>
      <p:pic>
        <p:nvPicPr>
          <p:cNvPr id="8" name="Рисунок 7">
            <a:extLst>
              <a:ext uri="{FF2B5EF4-FFF2-40B4-BE49-F238E27FC236}">
                <a16:creationId xmlns:a16="http://schemas.microsoft.com/office/drawing/2014/main" id="{FFA1CAF2-90A6-2AAA-7F74-A4739A02A42E}"/>
              </a:ext>
            </a:extLst>
          </p:cNvPr>
          <p:cNvPicPr>
            <a:picLocks noChangeAspect="1"/>
          </p:cNvPicPr>
          <p:nvPr/>
        </p:nvPicPr>
        <p:blipFill>
          <a:blip r:embed="rId3"/>
          <a:stretch>
            <a:fillRect/>
          </a:stretch>
        </p:blipFill>
        <p:spPr>
          <a:xfrm>
            <a:off x="5557192" y="1598786"/>
            <a:ext cx="8299960" cy="46479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0" name="TextBox 9">
            <a:extLst>
              <a:ext uri="{FF2B5EF4-FFF2-40B4-BE49-F238E27FC236}">
                <a16:creationId xmlns:a16="http://schemas.microsoft.com/office/drawing/2014/main" id="{53CFE1C5-3EAB-F5FF-BB88-F98856F5B67D}"/>
              </a:ext>
            </a:extLst>
          </p:cNvPr>
          <p:cNvSpPr txBox="1"/>
          <p:nvPr/>
        </p:nvSpPr>
        <p:spPr>
          <a:xfrm>
            <a:off x="6541952" y="6527861"/>
            <a:ext cx="7315200" cy="369332"/>
          </a:xfrm>
          <a:prstGeom prst="rect">
            <a:avLst/>
          </a:prstGeom>
          <a:noFill/>
        </p:spPr>
        <p:txBody>
          <a:bodyPr wrap="square">
            <a:spAutoFit/>
          </a:bodyPr>
          <a:lstStyle/>
          <a:p>
            <a:r>
              <a:rPr lang="en-US" dirty="0"/>
              <a:t>Comparing diff mutation to GP mutation in </a:t>
            </a:r>
            <a:r>
              <a:rPr lang="en-US" dirty="0" err="1"/>
              <a:t>fxing</a:t>
            </a:r>
            <a:r>
              <a:rPr lang="en-US" dirty="0"/>
              <a:t> 4-Parity bugs.</a:t>
            </a:r>
          </a:p>
        </p:txBody>
      </p:sp>
    </p:spTree>
    <p:extLst>
      <p:ext uri="{BB962C8B-B14F-4D97-AF65-F5344CB8AC3E}">
        <p14:creationId xmlns:p14="http://schemas.microsoft.com/office/powerpoint/2010/main" val="366077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66DA75-EE4F-40A8-E540-C078CD8798CD}"/>
              </a:ext>
            </a:extLst>
          </p:cNvPr>
          <p:cNvSpPr>
            <a:spLocks noGrp="1"/>
          </p:cNvSpPr>
          <p:nvPr>
            <p:ph type="title"/>
          </p:nvPr>
        </p:nvSpPr>
        <p:spPr>
          <a:xfrm>
            <a:off x="7704558" y="731520"/>
            <a:ext cx="6147127" cy="2286000"/>
          </a:xfrm>
        </p:spPr>
        <p:txBody>
          <a:bodyPr vert="horz" lIns="91440" tIns="45720" rIns="91440" bIns="45720" rtlCol="0" anchor="ctr">
            <a:normAutofit/>
          </a:bodyPr>
          <a:lstStyle/>
          <a:p>
            <a:pPr defTabSz="457200"/>
            <a:r>
              <a:rPr lang="en-US" sz="3200"/>
              <a:t>MAP-Elites and Diversity Preservation</a:t>
            </a:r>
          </a:p>
        </p:txBody>
      </p:sp>
      <p:sp>
        <p:nvSpPr>
          <p:cNvPr id="6" name="TextBox 5">
            <a:extLst>
              <a:ext uri="{FF2B5EF4-FFF2-40B4-BE49-F238E27FC236}">
                <a16:creationId xmlns:a16="http://schemas.microsoft.com/office/drawing/2014/main" id="{8D29A221-1E76-3C85-0A8D-D4AEF4474861}"/>
              </a:ext>
            </a:extLst>
          </p:cNvPr>
          <p:cNvSpPr txBox="1"/>
          <p:nvPr/>
        </p:nvSpPr>
        <p:spPr>
          <a:xfrm>
            <a:off x="7704558" y="3200398"/>
            <a:ext cx="6147127" cy="3859532"/>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 each iteration, an existing Python solution is sampled from the map of solutions for each independent replica of a diff model. Each replica generates a batch of diffs that are applied to the sampled solution to generate modified candidate solutions. These candidates are evaluated and are then inserted into the map if they either establish a new niche or outperform the niches current champion. Over iterations, a single initial seed program gives rise to a diversity of high-performing Python programs.</a:t>
            </a:r>
          </a:p>
        </p:txBody>
      </p:sp>
      <p:pic>
        <p:nvPicPr>
          <p:cNvPr id="4" name="Рисунок 3">
            <a:extLst>
              <a:ext uri="{FF2B5EF4-FFF2-40B4-BE49-F238E27FC236}">
                <a16:creationId xmlns:a16="http://schemas.microsoft.com/office/drawing/2014/main" id="{40A7198D-FC83-FB3A-099B-767DFE5F0269}"/>
              </a:ext>
            </a:extLst>
          </p:cNvPr>
          <p:cNvPicPr>
            <a:picLocks noChangeAspect="1"/>
          </p:cNvPicPr>
          <p:nvPr/>
        </p:nvPicPr>
        <p:blipFill>
          <a:blip r:embed="rId3"/>
          <a:stretch>
            <a:fillRect/>
          </a:stretch>
        </p:blipFill>
        <p:spPr>
          <a:xfrm>
            <a:off x="771830" y="1510431"/>
            <a:ext cx="6541952" cy="48246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750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125413-4A01-B108-34C0-D2E805B1152C}"/>
              </a:ext>
            </a:extLst>
          </p:cNvPr>
          <p:cNvSpPr>
            <a:spLocks noGrp="1"/>
          </p:cNvSpPr>
          <p:nvPr>
            <p:ph type="title"/>
          </p:nvPr>
        </p:nvSpPr>
        <p:spPr>
          <a:xfrm>
            <a:off x="771829" y="731520"/>
            <a:ext cx="7888422" cy="2286000"/>
          </a:xfrm>
        </p:spPr>
        <p:txBody>
          <a:bodyPr vert="horz" lIns="91440" tIns="45720" rIns="91440" bIns="45720" rtlCol="0" anchor="ctr">
            <a:normAutofit/>
          </a:bodyPr>
          <a:lstStyle/>
          <a:p>
            <a:pPr defTabSz="457200"/>
            <a:r>
              <a:rPr lang="en-US" sz="3200" dirty="0"/>
              <a:t> Experiment</a:t>
            </a:r>
          </a:p>
        </p:txBody>
      </p:sp>
      <p:sp>
        <p:nvSpPr>
          <p:cNvPr id="3" name="Rectangle 1">
            <a:extLst>
              <a:ext uri="{FF2B5EF4-FFF2-40B4-BE49-F238E27FC236}">
                <a16:creationId xmlns:a16="http://schemas.microsoft.com/office/drawing/2014/main" id="{25427D0A-4C2C-1B73-C29D-C4B612DB50E7}"/>
              </a:ext>
            </a:extLst>
          </p:cNvPr>
          <p:cNvSpPr>
            <a:spLocks noChangeArrowheads="1"/>
          </p:cNvSpPr>
          <p:nvPr/>
        </p:nvSpPr>
        <p:spPr bwMode="auto">
          <a:xfrm>
            <a:off x="771830" y="3200398"/>
            <a:ext cx="7888421" cy="38595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spcBef>
                <a:spcPct val="20000"/>
              </a:spcBef>
              <a:spcAft>
                <a:spcPts val="600"/>
              </a:spcAft>
              <a:buClr>
                <a:schemeClr val="tx1"/>
              </a:buClr>
              <a:buSzPct val="100000"/>
              <a:buFont typeface="Arial"/>
              <a:buChar char="•"/>
              <a:tabLst/>
            </a:pP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The experiment combined the model’s mutations with the </a:t>
            </a:r>
            <a:r>
              <a:rPr kumimoji="0" lang="en-US" altLang="en-US" b="1"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MAP-Elites algorithm</a:t>
            </a: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which selects for both performance (distance traveled) and </a:t>
            </a:r>
            <a:r>
              <a:rPr kumimoji="0" lang="en-US" altLang="en-US" b="1"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behavioral diversity</a:t>
            </a: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marL="0" marR="0" lvl="0" indent="0" fontAlgn="base">
              <a:spcBef>
                <a:spcPct val="20000"/>
              </a:spcBef>
              <a:spcAft>
                <a:spcPts val="600"/>
              </a:spcAft>
              <a:buClr>
                <a:schemeClr val="tx1"/>
              </a:buClr>
              <a:buSzPct val="100000"/>
              <a:buFont typeface="Arial"/>
              <a:buChar char="•"/>
              <a:tabLst/>
            </a:pP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Thousands of code edits were generated by the model, creating new creatures that were evaluated in the simulation.</a:t>
            </a:r>
          </a:p>
          <a:p>
            <a:pPr marL="0" marR="0" lvl="0" indent="0" fontAlgn="base">
              <a:spcBef>
                <a:spcPct val="20000"/>
              </a:spcBef>
              <a:spcAft>
                <a:spcPts val="600"/>
              </a:spcAft>
              <a:buClr>
                <a:schemeClr val="tx1"/>
              </a:buClr>
              <a:buSzPct val="100000"/>
              <a:buFont typeface="Arial"/>
              <a:buChar char="•"/>
              <a:tabLst/>
            </a:pP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Only a subset of the creatures worked or performed well—but the ones that did helped fill out a rich space of behaviors and designs.</a:t>
            </a:r>
          </a:p>
          <a:p>
            <a:pPr marL="0" marR="0" lvl="0" indent="0" fontAlgn="base">
              <a:spcBef>
                <a:spcPct val="20000"/>
              </a:spcBef>
              <a:spcAft>
                <a:spcPts val="600"/>
              </a:spcAft>
              <a:buClr>
                <a:schemeClr val="tx1"/>
              </a:buClr>
              <a:buSzPct val="100000"/>
              <a:buFont typeface="Arial"/>
              <a:buChar char="•"/>
              <a:tabLst/>
            </a:pP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Over time, the LLM’s mutations resulted in programs that outperformed random mutations in both </a:t>
            </a:r>
            <a:r>
              <a:rPr kumimoji="0" lang="en-US" altLang="en-US" b="1"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effectiveness</a:t>
            </a: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and </a:t>
            </a:r>
            <a:r>
              <a:rPr kumimoji="0" lang="en-US" altLang="en-US" b="1"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functional validity</a:t>
            </a:r>
            <a:r>
              <a:rPr kumimoji="0" lang="en-US" altLang="en-US" b="0" i="0" u="none" strike="noStrike" cap="small" normalizeH="0" baseline="0">
                <a:ln>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p:txBody>
      </p:sp>
      <p:pic>
        <p:nvPicPr>
          <p:cNvPr id="5" name="Рисунок 4">
            <a:extLst>
              <a:ext uri="{FF2B5EF4-FFF2-40B4-BE49-F238E27FC236}">
                <a16:creationId xmlns:a16="http://schemas.microsoft.com/office/drawing/2014/main" id="{C471EA62-57E2-38B2-4E89-B2742C6E7B7F}"/>
              </a:ext>
            </a:extLst>
          </p:cNvPr>
          <p:cNvPicPr>
            <a:picLocks noChangeAspect="1"/>
          </p:cNvPicPr>
          <p:nvPr/>
        </p:nvPicPr>
        <p:blipFill>
          <a:blip r:embed="rId3"/>
          <a:stretch>
            <a:fillRect/>
          </a:stretch>
        </p:blipFill>
        <p:spPr>
          <a:xfrm>
            <a:off x="9085006" y="2340922"/>
            <a:ext cx="4772146" cy="316370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363474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B225CFF630CF4190249FD27906C95D" ma:contentTypeVersion="3" ma:contentTypeDescription="Create a new document." ma:contentTypeScope="" ma:versionID="1d68cbe5568e8a4b6e820b1c75bbace5">
  <xsd:schema xmlns:xsd="http://www.w3.org/2001/XMLSchema" xmlns:xs="http://www.w3.org/2001/XMLSchema" xmlns:p="http://schemas.microsoft.com/office/2006/metadata/properties" xmlns:ns2="ea42c1da-d4ad-4a5d-82fd-3b3a4d79dfbc" targetNamespace="http://schemas.microsoft.com/office/2006/metadata/properties" ma:root="true" ma:fieldsID="141709538d78ac19a698e680ffecc5d8" ns2:_="">
    <xsd:import namespace="ea42c1da-d4ad-4a5d-82fd-3b3a4d79dfbc"/>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2c1da-d4ad-4a5d-82fd-3b3a4d79df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71BD1-2010-470B-A836-339C2F6EE9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2D7FB86-A5C3-4CD8-8278-8A29DF3419FF}">
  <ds:schemaRefs>
    <ds:schemaRef ds:uri="http://schemas.microsoft.com/sharepoint/v3/contenttype/forms"/>
  </ds:schemaRefs>
</ds:datastoreItem>
</file>

<file path=customXml/itemProps3.xml><?xml version="1.0" encoding="utf-8"?>
<ds:datastoreItem xmlns:ds="http://schemas.openxmlformats.org/officeDocument/2006/customXml" ds:itemID="{D4CAEB42-C5A1-4AAD-922C-4D2BF6DF2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42c1da-d4ad-4a5d-82fd-3b3a4d79d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Сетка</Template>
  <TotalTime>104</TotalTime>
  <Words>647</Words>
  <Application>Microsoft Office PowerPoint</Application>
  <PresentationFormat>Custom</PresentationFormat>
  <Paragraphs>34</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Tomorrow</vt:lpstr>
      <vt:lpstr>Arial</vt:lpstr>
      <vt:lpstr>Tomorrow Semi Bold</vt:lpstr>
      <vt:lpstr>Century Gothic</vt:lpstr>
      <vt:lpstr>Сетка</vt:lpstr>
      <vt:lpstr>PowerPoint Presentation</vt:lpstr>
      <vt:lpstr>PowerPoint Presentation</vt:lpstr>
      <vt:lpstr>PowerPoint Presentation</vt:lpstr>
      <vt:lpstr>The Power of LLMs Trained on Code Edits</vt:lpstr>
      <vt:lpstr>PowerPoint Presentation</vt:lpstr>
      <vt:lpstr>The Invention Pipeline</vt:lpstr>
      <vt:lpstr>Diff Models – Learning from Code Changes</vt:lpstr>
      <vt:lpstr>MAP-Elites and Diversity Preservation</vt:lpstr>
      <vt:lpstr> Experiment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Mykhailo Ruzmetov</cp:lastModifiedBy>
  <cp:revision>5</cp:revision>
  <dcterms:created xsi:type="dcterms:W3CDTF">2025-04-30T06:58:00Z</dcterms:created>
  <dcterms:modified xsi:type="dcterms:W3CDTF">2025-05-16T16:18:07Z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0x01010090B225CFF630CF4190249FD27906C95D</vt:lpwstr>
  </property>
</Properties>
</file>