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Poppins Light" charset="1" panose="00000400000000000000"/>
      <p:regular r:id="rId18"/>
    </p:embeddedFont>
    <p:embeddedFont>
      <p:font typeface="Computer Says No" charset="1" panose="00000400000000000000"/>
      <p:regular r:id="rId19"/>
    </p:embeddedFont>
    <p:embeddedFont>
      <p:font typeface="Poppins Bold" charset="1" panose="00000800000000000000"/>
      <p:regular r:id="rId23"/>
    </p:embeddedFont>
    <p:embeddedFont>
      <p:font typeface="Poppins" charset="1" panose="00000500000000000000"/>
      <p:regular r:id="rId29"/>
    </p:embeddedFont>
    <p:embeddedFont>
      <p:font typeface="Open Sans Bold" charset="1" panose="020B080603050402020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18.fntdata"/><Relationship Id="rId26" Type="http://schemas.openxmlformats.org/officeDocument/2006/relationships/notesSlide" Target="notesSlides/notesSlide4.xml"/><Relationship Id="rId21" Type="http://schemas.openxmlformats.org/officeDocument/2006/relationships/theme" Target="theme/theme2.xml"/><Relationship Id="rId3" Type="http://schemas.openxmlformats.org/officeDocument/2006/relationships/viewProps" Target="viewProps.xml"/><Relationship Id="rId34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Slide" Target="notesSlides/notesSlide3.xml"/><Relationship Id="rId7" Type="http://schemas.openxmlformats.org/officeDocument/2006/relationships/slide" Target="slides/slide2.xml"/><Relationship Id="rId33" Type="http://schemas.openxmlformats.org/officeDocument/2006/relationships/customXml" Target="../customXml/item1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notesSlide" Target="notesSlides/notesSlide2.xml"/><Relationship Id="rId32" Type="http://schemas.openxmlformats.org/officeDocument/2006/relationships/font" Target="fonts/font32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23.fntdata"/><Relationship Id="rId28" Type="http://schemas.openxmlformats.org/officeDocument/2006/relationships/notesSlide" Target="notesSlides/notesSlide6.xml"/><Relationship Id="rId5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31" Type="http://schemas.openxmlformats.org/officeDocument/2006/relationships/notesSlide" Target="notesSlides/notesSlide8.xml"/><Relationship Id="rId14" Type="http://schemas.openxmlformats.org/officeDocument/2006/relationships/slide" Target="slides/slide9.xml"/><Relationship Id="rId22" Type="http://schemas.openxmlformats.org/officeDocument/2006/relationships/notesSlide" Target="notesSlides/notesSlide1.xml"/><Relationship Id="rId27" Type="http://schemas.openxmlformats.org/officeDocument/2006/relationships/notesSlide" Target="notesSlides/notesSlide5.xml"/><Relationship Id="rId30" Type="http://schemas.openxmlformats.org/officeDocument/2006/relationships/notesSlide" Target="notesSlides/notesSlide7.xml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Najprv predstavíme problém. TWSBR sa neustále snaží udržať vzpriamenú polohu; ide o náročný nelineárny systém. Tradičné algoritmy majú problém s prekmity a rýchlou korekciou. V článku Papadimitriou a kol. sa preto navrhuje využiť evolučný algoritmus na automatické naladenie riadiacich parametrov. Na slide zdôraznite potrebu zlepšiť stabilitu a znížiť citlivosť na vonkajšie rušenia.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Cieľom optimalizácie bolo nájsť také riadiace parametre, aby robot dokázal zostať stabilný aj v prípade prudkých rušení. Stabilita sa hodnotila pomocou viacerých metrík, ktoré autori prevzali zo štúdií [20] a [22]. Medzi hlavné hodnotené ukazovatele patrili:</a:t>
            </a:r>
          </a:p>
          <a:p>
            <a:r>
              <a:rPr lang="en-US"/>
              <a:t>dĺžka cesty (ako ďaleko robot prešiel bez pádu),</a:t>
            </a:r>
          </a:p>
          <a:p>
            <a:r>
              <a:rPr lang="en-US"/>
              <a:t>prekmit uhla náklonu (ako veľmi robot vybočil od ideálnej vzpriamenej polohy),</a:t>
            </a:r>
          </a:p>
          <a:p>
            <a:r>
              <a:rPr lang="en-US"/>
              <a:t>doba ustálenia (ako rýchlo sa robot dokázal po vychýlení opäť ustáliť),</a:t>
            </a:r>
          </a:p>
          <a:p>
            <a:r>
              <a:rPr lang="en-US"/>
              <a:t>a spotreba energie počas jazdy.</a:t>
            </a:r>
          </a:p>
          <a:p>
            <a:r>
              <a:rPr lang="en-US"/>
              <a:t>Tieto metriky boli skombinované do jednej celkovej fitness funkcie. To znamená, že výsledok optimalizácie nezávisel len od jednej hodnoty, ale od kompromisu medzi viacerými požiadavkami: stabilitou, efektivitou a energetickou úspornosťou.</a:t>
            </a:r>
          </a:p>
          <a:p>
            <a:r>
              <a:rPr lang="en-US"/>
              <a:t>Okrem toho autori testovali správanie robota aj pri náročnejších podmienkach – napríklad pri jazde do kopca a po nerovnom povrchu – aby overili robustnosť navrhnutého riadenia."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Tento slide vysvetľuje základný postup GA. Povedzte, že populácia je množina kandidátov (možných riešení), ktoré sa v priebehu generácií zlepšujú. Uveďte, že gény sú reálne čísla a prečo autori zvolili práve túto reprezentáciu. Zdôraznite veľkosť populácie a počet generácií a pripomeňte, že algoritmus hľadá najlepšie parametre bez zásahu človeka.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Rozoberte, čo konkrétne predstavuje každý kandidát. Citujte [26], kde je uvedené, že gény definujú práve hodnoty sliding surface a prepínacieho uhla. Vysvetlite, že ide o reálne čísla – autori použili real-coded GA. Zdôraznite počet rozmerov: tri parametre SMC alebo štyri vrátane uhla.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Vysvetlite mechanizmus hodnotenia každého kandidáta. Použite citáciu [20] s konkrétnou fitness funkciou – ukážte, ako sú metriky kombinované. Povedzte, že algoritmus zvýhodňuje tých kandidátov, ktorí dosiahnu dlhší čas vo vzpriamenej polohe a menší prekmit.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Zdôraznite, že tento GA používa štandardné operátory. Výber je ruletou, nasleduje mutácia alebo kríženie. Autori neuchovávajú najlepších jedincov (bez elitizmu), čím zvyšujú diverzitu.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Zhrňte, že kandidát je konkrétny súbor parametrov. Preto sa správanie robota líši a algoritmus postupne uprednostňuje tých jedincov, ktorých parametre vedú k lepším výsledkom.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„Výsledky ukázali, že evolučné algoritmy boli schopné nájsť riadiace parametre, pri ktorých robot dosiahol vysokú stabilitu a energetickú efektívnosť.</a:t>
            </a:r>
          </a:p>
          <a:p>
            <a:r>
              <a:rPr lang="en-US"/>
              <a:t>Najlepšie nájdené riešenia umožnili robotovi jazdiť bez pádu po rôznych povrchoch – vrátane svahov a nerovností.</a:t>
            </a:r>
          </a:p>
          <a:p>
            <a:r>
              <a:rPr lang="en-US"/>
              <a:t>V porovnaní s manuálne ladenými parametrami dosiahli evolučne optimalizované nastavenia nižší prekmit, kratšiu dobu ustálenia a menšiu spotrebu energie.</a:t>
            </a:r>
          </a:p>
          <a:p>
            <a:r>
              <a:rPr lang="en-US"/>
              <a:t>Celkovo sa preukázalo, že optimalizácia pomocou evolučných algoritmov je efektívnym nástrojom pre návrh robustného riadenia takýchto robotov."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5.pn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32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6.png" Type="http://schemas.openxmlformats.org/officeDocument/2006/relationships/image"/><Relationship Id="rId12" Target="../media/image36.png" Type="http://schemas.openxmlformats.org/officeDocument/2006/relationships/image"/><Relationship Id="rId13" Target="../media/image37.png" Type="http://schemas.openxmlformats.org/officeDocument/2006/relationships/image"/><Relationship Id="rId14" Target="../media/image29.png" Type="http://schemas.openxmlformats.org/officeDocument/2006/relationships/image"/><Relationship Id="rId15" Target="../media/image38.png" Type="http://schemas.openxmlformats.org/officeDocument/2006/relationships/image"/><Relationship Id="rId16" Target="../media/image32.png" Type="http://schemas.openxmlformats.org/officeDocument/2006/relationships/image"/><Relationship Id="rId17" Target="https://aura.abdn.ac.uk/bitstream/handle/2164/25344/Papadimitriou_etal_JIRSTA_Genetic_Algorithm_Based_VoR.pdf;jsessionid=38548B66F8EFFD81BE47AF99C872134D?sequence=1" TargetMode="External" Type="http://schemas.openxmlformats.org/officeDocument/2006/relationships/hyperlink"/><Relationship Id="rId2" Target="../media/image5.png" Type="http://schemas.openxmlformats.org/officeDocument/2006/relationships/image"/><Relationship Id="rId3" Target="../media/image33.png" Type="http://schemas.openxmlformats.org/officeDocument/2006/relationships/image"/><Relationship Id="rId4" Target="../media/image8.pn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34.png" Type="http://schemas.openxmlformats.org/officeDocument/2006/relationships/image"/><Relationship Id="rId8" Target="../media/image14.png" Type="http://schemas.openxmlformats.org/officeDocument/2006/relationships/image"/><Relationship Id="rId9" Target="../media/image3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8.png" Type="http://schemas.openxmlformats.org/officeDocument/2006/relationships/image"/><Relationship Id="rId4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.png" Type="http://schemas.openxmlformats.org/officeDocument/2006/relationships/image"/><Relationship Id="rId11" Target="../media/image19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5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25.jpeg" Type="http://schemas.openxmlformats.org/officeDocument/2006/relationships/image"/><Relationship Id="rId4" Target="../media/image2.png" Type="http://schemas.openxmlformats.org/officeDocument/2006/relationships/image"/><Relationship Id="rId5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3916" r="0" b="-868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76678" y="617220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68070" y="-2818506"/>
            <a:ext cx="4825046" cy="4219769"/>
          </a:xfrm>
          <a:custGeom>
            <a:avLst/>
            <a:gdLst/>
            <a:ahLst/>
            <a:cxnLst/>
            <a:rect r="r" b="b" t="t" l="l"/>
            <a:pathLst>
              <a:path h="4219769" w="4825046">
                <a:moveTo>
                  <a:pt x="0" y="0"/>
                </a:moveTo>
                <a:lnTo>
                  <a:pt x="4825046" y="0"/>
                </a:lnTo>
                <a:lnTo>
                  <a:pt x="4825046" y="4219769"/>
                </a:lnTo>
                <a:lnTo>
                  <a:pt x="0" y="42197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61481" y="-411480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50925" y="7454796"/>
            <a:ext cx="6926813" cy="485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2714">
                <a:solidFill>
                  <a:srgbClr val="6866E1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Maroš Matej &amp; Tomáš Timko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391635" y="1333816"/>
            <a:ext cx="3948234" cy="1724379"/>
          </a:xfrm>
          <a:custGeom>
            <a:avLst/>
            <a:gdLst/>
            <a:ahLst/>
            <a:cxnLst/>
            <a:rect r="r" b="b" t="t" l="l"/>
            <a:pathLst>
              <a:path h="1724379" w="3948234">
                <a:moveTo>
                  <a:pt x="0" y="0"/>
                </a:moveTo>
                <a:lnTo>
                  <a:pt x="3948234" y="0"/>
                </a:lnTo>
                <a:lnTo>
                  <a:pt x="3948234" y="1724379"/>
                </a:lnTo>
                <a:lnTo>
                  <a:pt x="0" y="17243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01689" y="8426785"/>
            <a:ext cx="4729467" cy="4047169"/>
          </a:xfrm>
          <a:custGeom>
            <a:avLst/>
            <a:gdLst/>
            <a:ahLst/>
            <a:cxnLst/>
            <a:rect r="r" b="b" t="t" l="l"/>
            <a:pathLst>
              <a:path h="4047169" w="4729467">
                <a:moveTo>
                  <a:pt x="0" y="0"/>
                </a:moveTo>
                <a:lnTo>
                  <a:pt x="4729467" y="0"/>
                </a:lnTo>
                <a:lnTo>
                  <a:pt x="4729467" y="4047170"/>
                </a:lnTo>
                <a:lnTo>
                  <a:pt x="0" y="40471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27808" y="3864497"/>
            <a:ext cx="8127324" cy="3231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06"/>
              </a:lnSpc>
            </a:pPr>
            <a:r>
              <a:rPr lang="en-US" sz="8481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PRE OPTIMALIZÁCIU RIADENIA SAMOVYVAŽUJÚCEHO SA ROBOTA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50925" y="3031800"/>
            <a:ext cx="7103952" cy="939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8848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EVOLUČNÝ ALGORITMUS</a:t>
            </a:r>
          </a:p>
        </p:txBody>
      </p:sp>
      <p:sp>
        <p:nvSpPr>
          <p:cNvPr name="Freeform 11" id="11"/>
          <p:cNvSpPr/>
          <p:nvPr/>
        </p:nvSpPr>
        <p:spPr>
          <a:xfrm flipH="true" flipV="false" rot="0">
            <a:off x="9331156" y="1563451"/>
            <a:ext cx="7573219" cy="8296504"/>
          </a:xfrm>
          <a:custGeom>
            <a:avLst/>
            <a:gdLst/>
            <a:ahLst/>
            <a:cxnLst/>
            <a:rect r="r" b="b" t="t" l="l"/>
            <a:pathLst>
              <a:path h="8296504" w="7573219">
                <a:moveTo>
                  <a:pt x="7573219" y="0"/>
                </a:moveTo>
                <a:lnTo>
                  <a:pt x="0" y="0"/>
                </a:lnTo>
                <a:lnTo>
                  <a:pt x="0" y="8296504"/>
                </a:lnTo>
                <a:lnTo>
                  <a:pt x="7573219" y="8296504"/>
                </a:lnTo>
                <a:lnTo>
                  <a:pt x="7573219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8620763">
            <a:off x="-429086" y="-676113"/>
            <a:ext cx="8987203" cy="4150026"/>
          </a:xfrm>
          <a:custGeom>
            <a:avLst/>
            <a:gdLst/>
            <a:ahLst/>
            <a:cxnLst/>
            <a:rect r="r" b="b" t="t" l="l"/>
            <a:pathLst>
              <a:path h="4150026" w="8987203">
                <a:moveTo>
                  <a:pt x="0" y="0"/>
                </a:moveTo>
                <a:lnTo>
                  <a:pt x="8987203" y="0"/>
                </a:lnTo>
                <a:lnTo>
                  <a:pt x="8987203" y="4150027"/>
                </a:lnTo>
                <a:lnTo>
                  <a:pt x="0" y="4150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92146" y="1213800"/>
            <a:ext cx="14684628" cy="7859399"/>
          </a:xfrm>
          <a:custGeom>
            <a:avLst/>
            <a:gdLst/>
            <a:ahLst/>
            <a:cxnLst/>
            <a:rect r="r" b="b" t="t" l="l"/>
            <a:pathLst>
              <a:path h="7859399" w="14684628">
                <a:moveTo>
                  <a:pt x="0" y="0"/>
                </a:moveTo>
                <a:lnTo>
                  <a:pt x="14684627" y="0"/>
                </a:lnTo>
                <a:lnTo>
                  <a:pt x="14684627" y="7859400"/>
                </a:lnTo>
                <a:lnTo>
                  <a:pt x="0" y="7859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025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950717" y="4257922"/>
            <a:ext cx="2965916" cy="6828198"/>
          </a:xfrm>
          <a:custGeom>
            <a:avLst/>
            <a:gdLst/>
            <a:ahLst/>
            <a:cxnLst/>
            <a:rect r="r" b="b" t="t" l="l"/>
            <a:pathLst>
              <a:path h="6828198" w="2965916">
                <a:moveTo>
                  <a:pt x="0" y="0"/>
                </a:moveTo>
                <a:lnTo>
                  <a:pt x="2965917" y="0"/>
                </a:lnTo>
                <a:lnTo>
                  <a:pt x="2965917" y="6828199"/>
                </a:lnTo>
                <a:lnTo>
                  <a:pt x="0" y="682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7017" y="7672021"/>
            <a:ext cx="4171532" cy="3569725"/>
          </a:xfrm>
          <a:custGeom>
            <a:avLst/>
            <a:gdLst/>
            <a:ahLst/>
            <a:cxnLst/>
            <a:rect r="r" b="b" t="t" l="l"/>
            <a:pathLst>
              <a:path h="3569725" w="4171532">
                <a:moveTo>
                  <a:pt x="0" y="0"/>
                </a:moveTo>
                <a:lnTo>
                  <a:pt x="4171532" y="0"/>
                </a:lnTo>
                <a:lnTo>
                  <a:pt x="4171532" y="3569725"/>
                </a:lnTo>
                <a:lnTo>
                  <a:pt x="0" y="35697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37283" y="2327277"/>
            <a:ext cx="11613435" cy="1260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35"/>
              </a:lnSpc>
              <a:spcBef>
                <a:spcPct val="0"/>
              </a:spcBef>
            </a:pPr>
            <a:r>
              <a:rPr lang="en-US" sz="11715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VÝSLEDKY A ZÁVER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742828" y="3784357"/>
            <a:ext cx="10469841" cy="13409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1059" indent="-235530" lvl="1">
              <a:lnSpc>
                <a:spcPts val="3534"/>
              </a:lnSpc>
              <a:buFont typeface="Arial"/>
              <a:buChar char="•"/>
            </a:pPr>
            <a:r>
              <a:rPr lang="en-US" sz="21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Experimenty ukazujú, že riadenie optimalizované GA (ESMC a ESW) lepšie udržiava rovnováhu než pôvodné analytické nastavenia.</a:t>
            </a:r>
          </a:p>
          <a:p>
            <a:pPr algn="l" marL="471059" indent="-235530" lvl="1">
              <a:lnSpc>
                <a:spcPts val="3534"/>
              </a:lnSpc>
              <a:buFont typeface="Arial"/>
              <a:buChar char="•"/>
            </a:pPr>
            <a:r>
              <a:rPr lang="en-US" sz="21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Znížil sa prekmit aj prejdená dráha.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742828" y="6193228"/>
            <a:ext cx="10469841" cy="1788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1059" indent="-235530" lvl="1">
              <a:lnSpc>
                <a:spcPts val="3534"/>
              </a:lnSpc>
              <a:buFont typeface="Arial"/>
              <a:buChar char="•"/>
            </a:pPr>
            <a:r>
              <a:rPr lang="en-US" sz="21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EA verzie systému dosahovali lepšie výsledky v rôznych scenároch (55° vychýlenie, náraz, svah, nerovný terén).</a:t>
            </a:r>
          </a:p>
          <a:p>
            <a:pPr algn="l" marL="471059" indent="-235530" lvl="1">
              <a:lnSpc>
                <a:spcPts val="3534"/>
              </a:lnSpc>
              <a:buFont typeface="Arial"/>
              <a:buChar char="•"/>
            </a:pPr>
            <a:r>
              <a:rPr lang="en-US" sz="218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Evolučný algoritmus automaticky našiel optimalizované parametre efektívne aj v náročných podmienkach.</a:t>
            </a:r>
          </a:p>
        </p:txBody>
      </p:sp>
      <p:sp>
        <p:nvSpPr>
          <p:cNvPr name="AutoShape 9" id="9"/>
          <p:cNvSpPr/>
          <p:nvPr/>
        </p:nvSpPr>
        <p:spPr>
          <a:xfrm flipV="true">
            <a:off x="4412617" y="5774369"/>
            <a:ext cx="11130264" cy="84358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2525894" y="3834856"/>
            <a:ext cx="1886578" cy="1555641"/>
          </a:xfrm>
          <a:custGeom>
            <a:avLst/>
            <a:gdLst/>
            <a:ahLst/>
            <a:cxnLst/>
            <a:rect r="r" b="b" t="t" l="l"/>
            <a:pathLst>
              <a:path h="1555641" w="1886578">
                <a:moveTo>
                  <a:pt x="0" y="0"/>
                </a:moveTo>
                <a:lnTo>
                  <a:pt x="1886578" y="0"/>
                </a:lnTo>
                <a:lnTo>
                  <a:pt x="1886578" y="1555641"/>
                </a:lnTo>
                <a:lnTo>
                  <a:pt x="0" y="1555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812498" y="4111734"/>
            <a:ext cx="1420551" cy="1260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35"/>
              </a:lnSpc>
              <a:spcBef>
                <a:spcPct val="0"/>
              </a:spcBef>
            </a:pPr>
            <a:r>
              <a:rPr lang="en-US" sz="11715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01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525894" y="6554525"/>
            <a:ext cx="1886578" cy="1555641"/>
          </a:xfrm>
          <a:custGeom>
            <a:avLst/>
            <a:gdLst/>
            <a:ahLst/>
            <a:cxnLst/>
            <a:rect r="r" b="b" t="t" l="l"/>
            <a:pathLst>
              <a:path h="1555641" w="1886578">
                <a:moveTo>
                  <a:pt x="0" y="0"/>
                </a:moveTo>
                <a:lnTo>
                  <a:pt x="1886578" y="0"/>
                </a:lnTo>
                <a:lnTo>
                  <a:pt x="1886578" y="1555641"/>
                </a:lnTo>
                <a:lnTo>
                  <a:pt x="0" y="15556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812498" y="6831403"/>
            <a:ext cx="1420551" cy="12605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35"/>
              </a:lnSpc>
              <a:spcBef>
                <a:spcPct val="0"/>
              </a:spcBef>
            </a:pPr>
            <a:r>
              <a:rPr lang="en-US" sz="11715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02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941740" y="-4440594"/>
            <a:ext cx="8339294" cy="7136224"/>
          </a:xfrm>
          <a:custGeom>
            <a:avLst/>
            <a:gdLst/>
            <a:ahLst/>
            <a:cxnLst/>
            <a:rect r="r" b="b" t="t" l="l"/>
            <a:pathLst>
              <a:path h="7136224" w="8339294">
                <a:moveTo>
                  <a:pt x="0" y="0"/>
                </a:moveTo>
                <a:lnTo>
                  <a:pt x="8339295" y="0"/>
                </a:lnTo>
                <a:lnTo>
                  <a:pt x="8339295" y="7136224"/>
                </a:lnTo>
                <a:lnTo>
                  <a:pt x="0" y="7136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5764344" y="5958420"/>
            <a:ext cx="0" cy="514563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>
            <a:off x="5802444" y="-2572817"/>
            <a:ext cx="0" cy="514563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8377897" y="-5779144"/>
            <a:ext cx="14635371" cy="12033527"/>
          </a:xfrm>
          <a:custGeom>
            <a:avLst/>
            <a:gdLst/>
            <a:ahLst/>
            <a:cxnLst/>
            <a:rect r="r" b="b" t="t" l="l"/>
            <a:pathLst>
              <a:path h="12033527" w="14635371">
                <a:moveTo>
                  <a:pt x="0" y="0"/>
                </a:moveTo>
                <a:lnTo>
                  <a:pt x="14635371" y="0"/>
                </a:lnTo>
                <a:lnTo>
                  <a:pt x="14635371" y="12033528"/>
                </a:lnTo>
                <a:lnTo>
                  <a:pt x="0" y="12033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995996" y="5507733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9702" y="2582224"/>
            <a:ext cx="7747874" cy="3236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6366"/>
              </a:lnSpc>
            </a:pPr>
            <a:r>
              <a:rPr lang="en-US" sz="1883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THANK YOU!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1995996" y="7317810"/>
            <a:ext cx="6049393" cy="5290528"/>
          </a:xfrm>
          <a:custGeom>
            <a:avLst/>
            <a:gdLst/>
            <a:ahLst/>
            <a:cxnLst/>
            <a:rect r="r" b="b" t="t" l="l"/>
            <a:pathLst>
              <a:path h="5290528" w="6049393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71515" y="-3149182"/>
            <a:ext cx="6049393" cy="5290528"/>
          </a:xfrm>
          <a:custGeom>
            <a:avLst/>
            <a:gdLst/>
            <a:ahLst/>
            <a:cxnLst/>
            <a:rect r="r" b="b" t="t" l="l"/>
            <a:pathLst>
              <a:path h="5290528" w="6049393">
                <a:moveTo>
                  <a:pt x="0" y="0"/>
                </a:moveTo>
                <a:lnTo>
                  <a:pt x="6049392" y="0"/>
                </a:lnTo>
                <a:lnTo>
                  <a:pt x="6049392" y="5290527"/>
                </a:lnTo>
                <a:lnTo>
                  <a:pt x="0" y="5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706557">
            <a:off x="13859100" y="1432047"/>
            <a:ext cx="4433872" cy="4665492"/>
          </a:xfrm>
          <a:custGeom>
            <a:avLst/>
            <a:gdLst/>
            <a:ahLst/>
            <a:cxnLst/>
            <a:rect r="r" b="b" t="t" l="l"/>
            <a:pathLst>
              <a:path h="4665492" w="4433872">
                <a:moveTo>
                  <a:pt x="0" y="0"/>
                </a:moveTo>
                <a:lnTo>
                  <a:pt x="4433873" y="0"/>
                </a:lnTo>
                <a:lnTo>
                  <a:pt x="4433873" y="4665493"/>
                </a:lnTo>
                <a:lnTo>
                  <a:pt x="0" y="46654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77897" y="2433562"/>
            <a:ext cx="8117004" cy="7049716"/>
          </a:xfrm>
          <a:custGeom>
            <a:avLst/>
            <a:gdLst/>
            <a:ahLst/>
            <a:cxnLst/>
            <a:rect r="r" b="b" t="t" l="l"/>
            <a:pathLst>
              <a:path h="7049716" w="8117004">
                <a:moveTo>
                  <a:pt x="0" y="0"/>
                </a:moveTo>
                <a:lnTo>
                  <a:pt x="8117004" y="0"/>
                </a:lnTo>
                <a:lnTo>
                  <a:pt x="8117004" y="7049716"/>
                </a:lnTo>
                <a:lnTo>
                  <a:pt x="0" y="7049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63808" y="3233724"/>
            <a:ext cx="2157465" cy="1846218"/>
          </a:xfrm>
          <a:custGeom>
            <a:avLst/>
            <a:gdLst/>
            <a:ahLst/>
            <a:cxnLst/>
            <a:rect r="r" b="b" t="t" l="l"/>
            <a:pathLst>
              <a:path h="1846218" w="2157465">
                <a:moveTo>
                  <a:pt x="0" y="0"/>
                </a:moveTo>
                <a:lnTo>
                  <a:pt x="2157464" y="0"/>
                </a:lnTo>
                <a:lnTo>
                  <a:pt x="2157464" y="1846218"/>
                </a:lnTo>
                <a:lnTo>
                  <a:pt x="0" y="1846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896192" y="7376900"/>
            <a:ext cx="1667423" cy="1661511"/>
          </a:xfrm>
          <a:custGeom>
            <a:avLst/>
            <a:gdLst/>
            <a:ahLst/>
            <a:cxnLst/>
            <a:rect r="r" b="b" t="t" l="l"/>
            <a:pathLst>
              <a:path h="1661511" w="1667423">
                <a:moveTo>
                  <a:pt x="0" y="0"/>
                </a:moveTo>
                <a:lnTo>
                  <a:pt x="1667424" y="0"/>
                </a:lnTo>
                <a:lnTo>
                  <a:pt x="1667424" y="1661510"/>
                </a:lnTo>
                <a:lnTo>
                  <a:pt x="0" y="1661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471448" y="3347129"/>
            <a:ext cx="2392360" cy="1915451"/>
          </a:xfrm>
          <a:custGeom>
            <a:avLst/>
            <a:gdLst/>
            <a:ahLst/>
            <a:cxnLst/>
            <a:rect r="r" b="b" t="t" l="l"/>
            <a:pathLst>
              <a:path h="1915451" w="2392360">
                <a:moveTo>
                  <a:pt x="0" y="0"/>
                </a:moveTo>
                <a:lnTo>
                  <a:pt x="2392360" y="0"/>
                </a:lnTo>
                <a:lnTo>
                  <a:pt x="2392360" y="1915451"/>
                </a:lnTo>
                <a:lnTo>
                  <a:pt x="0" y="1915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92945" y="5521668"/>
            <a:ext cx="2285731" cy="1998998"/>
          </a:xfrm>
          <a:custGeom>
            <a:avLst/>
            <a:gdLst/>
            <a:ahLst/>
            <a:cxnLst/>
            <a:rect r="r" b="b" t="t" l="l"/>
            <a:pathLst>
              <a:path h="1998998" w="2285731">
                <a:moveTo>
                  <a:pt x="0" y="0"/>
                </a:moveTo>
                <a:lnTo>
                  <a:pt x="2285730" y="0"/>
                </a:lnTo>
                <a:lnTo>
                  <a:pt x="2285730" y="1998997"/>
                </a:lnTo>
                <a:lnTo>
                  <a:pt x="0" y="1998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526774" y="5565602"/>
            <a:ext cx="2300144" cy="1004581"/>
          </a:xfrm>
          <a:custGeom>
            <a:avLst/>
            <a:gdLst/>
            <a:ahLst/>
            <a:cxnLst/>
            <a:rect r="r" b="b" t="t" l="l"/>
            <a:pathLst>
              <a:path h="1004581" w="2300144">
                <a:moveTo>
                  <a:pt x="0" y="0"/>
                </a:moveTo>
                <a:lnTo>
                  <a:pt x="2300144" y="0"/>
                </a:lnTo>
                <a:lnTo>
                  <a:pt x="2300144" y="1004581"/>
                </a:lnTo>
                <a:lnTo>
                  <a:pt x="0" y="10045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452766" y="3462525"/>
            <a:ext cx="1627955" cy="1312867"/>
          </a:xfrm>
          <a:custGeom>
            <a:avLst/>
            <a:gdLst/>
            <a:ahLst/>
            <a:cxnLst/>
            <a:rect r="r" b="b" t="t" l="l"/>
            <a:pathLst>
              <a:path h="1312867" w="1627955">
                <a:moveTo>
                  <a:pt x="0" y="0"/>
                </a:moveTo>
                <a:lnTo>
                  <a:pt x="1627955" y="0"/>
                </a:lnTo>
                <a:lnTo>
                  <a:pt x="1627955" y="1312867"/>
                </a:lnTo>
                <a:lnTo>
                  <a:pt x="0" y="13128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312062" y="5617881"/>
            <a:ext cx="1556307" cy="1351671"/>
          </a:xfrm>
          <a:custGeom>
            <a:avLst/>
            <a:gdLst/>
            <a:ahLst/>
            <a:cxnLst/>
            <a:rect r="r" b="b" t="t" l="l"/>
            <a:pathLst>
              <a:path h="1351671" w="1556307">
                <a:moveTo>
                  <a:pt x="0" y="0"/>
                </a:moveTo>
                <a:lnTo>
                  <a:pt x="1556307" y="0"/>
                </a:lnTo>
                <a:lnTo>
                  <a:pt x="1556307" y="1351671"/>
                </a:lnTo>
                <a:lnTo>
                  <a:pt x="0" y="1351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65985" y="1804789"/>
            <a:ext cx="8556030" cy="1171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880"/>
              </a:lnSpc>
              <a:spcBef>
                <a:spcPct val="0"/>
              </a:spcBef>
            </a:pPr>
            <a:r>
              <a:rPr lang="en-US" sz="10944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RESOURCE PAGE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461082" y="5782034"/>
            <a:ext cx="1216746" cy="1023366"/>
          </a:xfrm>
          <a:custGeom>
            <a:avLst/>
            <a:gdLst/>
            <a:ahLst/>
            <a:cxnLst/>
            <a:rect r="r" b="b" t="t" l="l"/>
            <a:pathLst>
              <a:path h="1023366" w="1216746">
                <a:moveTo>
                  <a:pt x="0" y="0"/>
                </a:moveTo>
                <a:lnTo>
                  <a:pt x="1216746" y="0"/>
                </a:lnTo>
                <a:lnTo>
                  <a:pt x="1216746" y="1023366"/>
                </a:lnTo>
                <a:lnTo>
                  <a:pt x="0" y="10233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62707" y="3528624"/>
            <a:ext cx="715121" cy="1620119"/>
          </a:xfrm>
          <a:custGeom>
            <a:avLst/>
            <a:gdLst/>
            <a:ahLst/>
            <a:cxnLst/>
            <a:rect r="r" b="b" t="t" l="l"/>
            <a:pathLst>
              <a:path h="1620119" w="715121">
                <a:moveTo>
                  <a:pt x="0" y="0"/>
                </a:moveTo>
                <a:lnTo>
                  <a:pt x="715121" y="0"/>
                </a:lnTo>
                <a:lnTo>
                  <a:pt x="715121" y="1620119"/>
                </a:lnTo>
                <a:lnTo>
                  <a:pt x="0" y="1620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392963" y="7470413"/>
            <a:ext cx="1485607" cy="1627491"/>
          </a:xfrm>
          <a:custGeom>
            <a:avLst/>
            <a:gdLst/>
            <a:ahLst/>
            <a:cxnLst/>
            <a:rect r="r" b="b" t="t" l="l"/>
            <a:pathLst>
              <a:path h="1627491" w="1485607">
                <a:moveTo>
                  <a:pt x="0" y="0"/>
                </a:moveTo>
                <a:lnTo>
                  <a:pt x="1485607" y="0"/>
                </a:lnTo>
                <a:lnTo>
                  <a:pt x="1485607" y="1627491"/>
                </a:lnTo>
                <a:lnTo>
                  <a:pt x="0" y="16274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813852" y="7394256"/>
            <a:ext cx="1421342" cy="1627491"/>
          </a:xfrm>
          <a:custGeom>
            <a:avLst/>
            <a:gdLst/>
            <a:ahLst/>
            <a:cxnLst/>
            <a:rect r="r" b="b" t="t" l="l"/>
            <a:pathLst>
              <a:path h="1627491" w="1421342">
                <a:moveTo>
                  <a:pt x="0" y="0"/>
                </a:moveTo>
                <a:lnTo>
                  <a:pt x="1421342" y="0"/>
                </a:lnTo>
                <a:lnTo>
                  <a:pt x="1421342" y="1627491"/>
                </a:lnTo>
                <a:lnTo>
                  <a:pt x="0" y="162749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354647" y="3486856"/>
            <a:ext cx="2472271" cy="1203605"/>
          </a:xfrm>
          <a:custGeom>
            <a:avLst/>
            <a:gdLst/>
            <a:ahLst/>
            <a:cxnLst/>
            <a:rect r="r" b="b" t="t" l="l"/>
            <a:pathLst>
              <a:path h="1203605" w="2472271">
                <a:moveTo>
                  <a:pt x="0" y="0"/>
                </a:moveTo>
                <a:lnTo>
                  <a:pt x="2472271" y="0"/>
                </a:lnTo>
                <a:lnTo>
                  <a:pt x="2472271" y="1203606"/>
                </a:lnTo>
                <a:lnTo>
                  <a:pt x="0" y="12036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497032" y="5469348"/>
            <a:ext cx="891016" cy="2051317"/>
          </a:xfrm>
          <a:custGeom>
            <a:avLst/>
            <a:gdLst/>
            <a:ahLst/>
            <a:cxnLst/>
            <a:rect r="r" b="b" t="t" l="l"/>
            <a:pathLst>
              <a:path h="2051317" w="891016">
                <a:moveTo>
                  <a:pt x="0" y="0"/>
                </a:moveTo>
                <a:lnTo>
                  <a:pt x="891016" y="0"/>
                </a:lnTo>
                <a:lnTo>
                  <a:pt x="891016" y="2051317"/>
                </a:lnTo>
                <a:lnTo>
                  <a:pt x="0" y="205131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495136" y="7630809"/>
            <a:ext cx="2032703" cy="1627491"/>
          </a:xfrm>
          <a:custGeom>
            <a:avLst/>
            <a:gdLst/>
            <a:ahLst/>
            <a:cxnLst/>
            <a:rect r="r" b="b" t="t" l="l"/>
            <a:pathLst>
              <a:path h="1627491" w="2032703">
                <a:moveTo>
                  <a:pt x="0" y="0"/>
                </a:moveTo>
                <a:lnTo>
                  <a:pt x="2032703" y="0"/>
                </a:lnTo>
                <a:lnTo>
                  <a:pt x="2032703" y="1627491"/>
                </a:lnTo>
                <a:lnTo>
                  <a:pt x="0" y="162749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497032" y="7911190"/>
            <a:ext cx="1276663" cy="1343355"/>
          </a:xfrm>
          <a:custGeom>
            <a:avLst/>
            <a:gdLst/>
            <a:ahLst/>
            <a:cxnLst/>
            <a:rect r="r" b="b" t="t" l="l"/>
            <a:pathLst>
              <a:path h="1343355" w="1276663">
                <a:moveTo>
                  <a:pt x="0" y="0"/>
                </a:moveTo>
                <a:lnTo>
                  <a:pt x="1276663" y="0"/>
                </a:lnTo>
                <a:lnTo>
                  <a:pt x="1276663" y="1343355"/>
                </a:lnTo>
                <a:lnTo>
                  <a:pt x="0" y="13433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99342" y="7139636"/>
            <a:ext cx="207406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  <a:hlinkClick r:id="rId17" tooltip="https://aura.abdn.ac.uk/bitstream/handle/2164/25344/Papadimitriou_etal_JIRSTA_Genetic_Algorithm_Based_VoR.pdf;jsessionid=38548B66F8EFFD81BE47AF99C872134D?sequence=1"/>
              </a:rPr>
              <a:t>Odkaz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131FA8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07851" y="1222001"/>
            <a:ext cx="8551449" cy="6896330"/>
          </a:xfrm>
          <a:custGeom>
            <a:avLst/>
            <a:gdLst/>
            <a:ahLst/>
            <a:cxnLst/>
            <a:rect r="r" b="b" t="t" l="l"/>
            <a:pathLst>
              <a:path h="6896330" w="8551449">
                <a:moveTo>
                  <a:pt x="0" y="0"/>
                </a:moveTo>
                <a:lnTo>
                  <a:pt x="8551449" y="0"/>
                </a:lnTo>
                <a:lnTo>
                  <a:pt x="8551449" y="6896330"/>
                </a:lnTo>
                <a:lnTo>
                  <a:pt x="0" y="6896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1999" r="0" b="-11999"/>
            </a:stretch>
          </a:blipFill>
        </p:spPr>
      </p:sp>
      <p:sp>
        <p:nvSpPr>
          <p:cNvPr name="AutoShape 3" id="3"/>
          <p:cNvSpPr/>
          <p:nvPr/>
        </p:nvSpPr>
        <p:spPr>
          <a:xfrm flipV="true">
            <a:off x="1578772" y="7879519"/>
            <a:ext cx="6920742" cy="190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417791" y="1221433"/>
            <a:ext cx="7242648" cy="2797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150"/>
              </a:lnSpc>
              <a:spcBef>
                <a:spcPct val="0"/>
              </a:spcBef>
            </a:pPr>
            <a:r>
              <a:rPr lang="en-US" sz="14097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ŠPECIFIKÁCIA PROBLÉMU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78720" y="3705710"/>
            <a:ext cx="6920791" cy="399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50838" indent="-225419" lvl="1">
              <a:lnSpc>
                <a:spcPts val="2923"/>
              </a:lnSpc>
              <a:buFont typeface="Arial"/>
              <a:buChar char="•"/>
            </a:pPr>
            <a:r>
              <a:rPr lang="en-US" sz="208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Dvoj-kolesový samovyvažujúci sa robot (TWSBR) (invertované kyvadlo na kolesách)</a:t>
            </a:r>
          </a:p>
          <a:p>
            <a:pPr algn="l" marL="450838" indent="-225419" lvl="1">
              <a:lnSpc>
                <a:spcPts val="2923"/>
              </a:lnSpc>
              <a:buFont typeface="Arial"/>
              <a:buChar char="•"/>
            </a:pPr>
            <a:r>
              <a:rPr lang="en-US" b="true" sz="208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Cieľ riadenia</a:t>
            </a:r>
            <a:r>
              <a:rPr lang="en-US" sz="208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: udržať robota vzpriameného a rýchlo ho vrátiť do stabilnej polohy pri vychýlení alebo poruche</a:t>
            </a:r>
          </a:p>
          <a:p>
            <a:pPr algn="l" marL="450838" indent="-225419" lvl="1">
              <a:lnSpc>
                <a:spcPts val="2923"/>
              </a:lnSpc>
              <a:buFont typeface="Arial"/>
              <a:buChar char="•"/>
            </a:pPr>
            <a:r>
              <a:rPr lang="en-US" sz="208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Doterajšie riadiace metódy (PID, LQR, SMC) majú obmedzenia – veľké prekmity, dlhá stabilizácia, citlivosť na poruchy</a:t>
            </a:r>
          </a:p>
          <a:p>
            <a:pPr algn="l" marL="450838" indent="-225419" lvl="1">
              <a:lnSpc>
                <a:spcPts val="2923"/>
              </a:lnSpc>
              <a:buFont typeface="Arial"/>
              <a:buChar char="•"/>
            </a:pPr>
            <a:r>
              <a:rPr lang="en-US" b="true" sz="208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Riešenie</a:t>
            </a:r>
            <a:r>
              <a:rPr lang="en-US" sz="208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: použiť evolučný algoritmus na optimalizáciu parametrov riadiacich algoritmov (Sliding Mode Control a prepínacieho algoritmu)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44EEA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041069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3726" y="2819660"/>
            <a:ext cx="6988487" cy="5595357"/>
          </a:xfrm>
          <a:custGeom>
            <a:avLst/>
            <a:gdLst/>
            <a:ahLst/>
            <a:cxnLst/>
            <a:rect r="r" b="b" t="t" l="l"/>
            <a:pathLst>
              <a:path h="5595357" w="6988487">
                <a:moveTo>
                  <a:pt x="0" y="0"/>
                </a:moveTo>
                <a:lnTo>
                  <a:pt x="6988488" y="0"/>
                </a:lnTo>
                <a:lnTo>
                  <a:pt x="6988488" y="5595358"/>
                </a:lnTo>
                <a:lnTo>
                  <a:pt x="0" y="5595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984048" y="3189728"/>
            <a:ext cx="2668682" cy="680410"/>
            <a:chOff x="0" y="0"/>
            <a:chExt cx="702863" cy="1792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02863" cy="179203"/>
            </a:xfrm>
            <a:custGeom>
              <a:avLst/>
              <a:gdLst/>
              <a:ahLst/>
              <a:cxnLst/>
              <a:rect r="r" b="b" t="t" l="l"/>
              <a:pathLst>
                <a:path h="179203" w="702863">
                  <a:moveTo>
                    <a:pt x="0" y="0"/>
                  </a:moveTo>
                  <a:lnTo>
                    <a:pt x="702863" y="0"/>
                  </a:lnTo>
                  <a:lnTo>
                    <a:pt x="702863" y="179203"/>
                  </a:lnTo>
                  <a:lnTo>
                    <a:pt x="0" y="1792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104775"/>
              <a:ext cx="702863" cy="283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06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Evolution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4135996" y="-2163135"/>
            <a:ext cx="6613789" cy="5640759"/>
          </a:xfrm>
          <a:custGeom>
            <a:avLst/>
            <a:gdLst/>
            <a:ahLst/>
            <a:cxnLst/>
            <a:rect r="r" b="b" t="t" l="l"/>
            <a:pathLst>
              <a:path h="5640759" w="6613789">
                <a:moveTo>
                  <a:pt x="0" y="0"/>
                </a:moveTo>
                <a:lnTo>
                  <a:pt x="6613790" y="0"/>
                </a:lnTo>
                <a:lnTo>
                  <a:pt x="6613790" y="5640759"/>
                </a:lnTo>
                <a:lnTo>
                  <a:pt x="0" y="5640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984048" y="3959121"/>
            <a:ext cx="8105145" cy="3495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4547" indent="-232273" lvl="1">
              <a:lnSpc>
                <a:spcPts val="3485"/>
              </a:lnSpc>
              <a:buFont typeface="Arial"/>
              <a:buChar char="•"/>
            </a:pPr>
            <a:r>
              <a:rPr lang="en-US" sz="21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Optimalizovať parametre SMC (sliding surface) a prepínacieho algoritmu tak, aby robot lepšie udržiaval rovnováhu.</a:t>
            </a:r>
          </a:p>
          <a:p>
            <a:pPr algn="l" marL="464547" indent="-232273" lvl="1">
              <a:lnSpc>
                <a:spcPts val="3485"/>
              </a:lnSpc>
              <a:buFont typeface="Arial"/>
              <a:buChar char="•"/>
            </a:pPr>
            <a:r>
              <a:rPr lang="en-US" sz="21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Znížiť prekmit a čas stabilizácie, minimalizovať dráhu, ktorú robot prejde pri návrate do vzpriamenej polohy</a:t>
            </a:r>
          </a:p>
          <a:p>
            <a:pPr algn="l" marL="464547" indent="-232273" lvl="1">
              <a:lnSpc>
                <a:spcPts val="3485"/>
              </a:lnSpc>
              <a:buFont typeface="Arial"/>
              <a:buChar char="•"/>
            </a:pPr>
            <a:r>
              <a:rPr lang="en-US" sz="21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Znížiť spotrebu energie a zvýšiť efektivitu riadenia.</a:t>
            </a:r>
          </a:p>
          <a:p>
            <a:pPr algn="l" marL="464547" indent="-232273" lvl="1">
              <a:lnSpc>
                <a:spcPts val="3485"/>
              </a:lnSpc>
              <a:buFont typeface="Arial"/>
              <a:buChar char="•"/>
            </a:pPr>
            <a:r>
              <a:rPr lang="en-US" sz="21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Otestovať robustnosť riadenia na rôznych povrchoch: svahoch, nerovnom teréne a pri zníženom trení.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984048" y="7644826"/>
            <a:ext cx="2668682" cy="680410"/>
            <a:chOff x="0" y="0"/>
            <a:chExt cx="702863" cy="1792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02863" cy="179203"/>
            </a:xfrm>
            <a:custGeom>
              <a:avLst/>
              <a:gdLst/>
              <a:ahLst/>
              <a:cxnLst/>
              <a:rect r="r" b="b" t="t" l="l"/>
              <a:pathLst>
                <a:path h="179203" w="702863">
                  <a:moveTo>
                    <a:pt x="0" y="0"/>
                  </a:moveTo>
                  <a:lnTo>
                    <a:pt x="702863" y="0"/>
                  </a:lnTo>
                  <a:lnTo>
                    <a:pt x="702863" y="179203"/>
                  </a:lnTo>
                  <a:lnTo>
                    <a:pt x="0" y="17920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04775"/>
              <a:ext cx="702863" cy="2839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3706"/>
                </a:lnSpc>
                <a:spcBef>
                  <a:spcPct val="0"/>
                </a:spcBef>
              </a:pPr>
              <a:r>
                <a:rPr lang="en-US" sz="2288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Algorithm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8294863" y="656731"/>
            <a:ext cx="7242648" cy="2466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998"/>
              </a:lnSpc>
              <a:spcBef>
                <a:spcPct val="0"/>
              </a:spcBef>
            </a:pPr>
            <a:r>
              <a:rPr lang="en-US" sz="12497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ČO JE POTREBNÉ VYRIEŠIŤ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916" r="0" b="-868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71271" y="-3708211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811039" y="463618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8661" y="1717088"/>
            <a:ext cx="9610678" cy="114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EVOLUČNÝ ALGORITMUS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98221" y="3531890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30" y="0"/>
                </a:lnTo>
                <a:lnTo>
                  <a:pt x="2113330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78426" y="3464724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29" y="0"/>
                </a:lnTo>
                <a:lnTo>
                  <a:pt x="2113329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57163" y="3531890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29" y="0"/>
                </a:lnTo>
                <a:lnTo>
                  <a:pt x="2113329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49339" y="3531890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29" y="0"/>
                </a:lnTo>
                <a:lnTo>
                  <a:pt x="2113329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001968" y="4260492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83593" y="4195677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60909" y="4262843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49389" y="4262843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32252" y="5959424"/>
            <a:ext cx="3121512" cy="1844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18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Cieľom evolúcie</a:t>
            </a: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je vyselektovať jedincov s čo najlepšími parametrami, ktoré splnia všetky výkonnostné ciele.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2270492" y="4612367"/>
            <a:ext cx="1702780" cy="0"/>
          </a:xfrm>
          <a:prstGeom prst="line">
            <a:avLst/>
          </a:prstGeom>
          <a:ln cap="rnd" w="47625">
            <a:solidFill>
              <a:srgbClr val="5CE5F8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9653071" y="5959424"/>
            <a:ext cx="3121512" cy="2587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18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Prvá populácia</a:t>
            </a: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je inicializovaná náhodne v danom rozsahu parametrov. Reprezentácia je reálna (číselný vektor), nie binárna.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74334" y="5959424"/>
            <a:ext cx="3121512" cy="1472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18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Každý jedinec (kandidát)</a:t>
            </a: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predstavuje konkrétnu kombináciu riadiacich parametrov.</a:t>
            </a:r>
          </a:p>
        </p:txBody>
      </p:sp>
      <p:sp>
        <p:nvSpPr>
          <p:cNvPr name="AutoShape 18" id="18"/>
          <p:cNvSpPr/>
          <p:nvPr/>
        </p:nvSpPr>
        <p:spPr>
          <a:xfrm flipV="true">
            <a:off x="8454383" y="4612367"/>
            <a:ext cx="1702780" cy="0"/>
          </a:xfrm>
          <a:prstGeom prst="line">
            <a:avLst/>
          </a:prstGeom>
          <a:ln cap="rnd" w="47625">
            <a:solidFill>
              <a:srgbClr val="5CE5F8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flipV="true">
            <a:off x="4675646" y="4545201"/>
            <a:ext cx="1702780" cy="0"/>
          </a:xfrm>
          <a:prstGeom prst="line">
            <a:avLst/>
          </a:prstGeom>
          <a:ln cap="rnd" w="47625">
            <a:solidFill>
              <a:srgbClr val="5CE5F8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20" id="20"/>
          <p:cNvSpPr txBox="true"/>
          <p:nvPr/>
        </p:nvSpPr>
        <p:spPr>
          <a:xfrm rot="0">
            <a:off x="2105122" y="5959424"/>
            <a:ext cx="3121512" cy="1844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b="true" sz="185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Použitý algoritmus:</a:t>
            </a:r>
            <a:r>
              <a:rPr lang="en-US" sz="185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genetický algoritmus s populáciou približne 100 jedincov a 25 generáciami.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9B60EB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81656" y="5321225"/>
            <a:ext cx="9074405" cy="4174226"/>
          </a:xfrm>
          <a:custGeom>
            <a:avLst/>
            <a:gdLst/>
            <a:ahLst/>
            <a:cxnLst/>
            <a:rect r="r" b="b" t="t" l="l"/>
            <a:pathLst>
              <a:path h="4174226" w="9074405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4945230" y="5321225"/>
            <a:ext cx="9074405" cy="4174226"/>
          </a:xfrm>
          <a:custGeom>
            <a:avLst/>
            <a:gdLst/>
            <a:ahLst/>
            <a:cxnLst/>
            <a:rect r="r" b="b" t="t" l="l"/>
            <a:pathLst>
              <a:path h="4174226" w="9074405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9682047" y="5321225"/>
            <a:ext cx="9074405" cy="4174226"/>
          </a:xfrm>
          <a:custGeom>
            <a:avLst/>
            <a:gdLst/>
            <a:ahLst/>
            <a:cxnLst/>
            <a:rect r="r" b="b" t="t" l="l"/>
            <a:pathLst>
              <a:path h="4174226" w="9074405">
                <a:moveTo>
                  <a:pt x="0" y="0"/>
                </a:moveTo>
                <a:lnTo>
                  <a:pt x="9074405" y="0"/>
                </a:lnTo>
                <a:lnTo>
                  <a:pt x="9074405" y="4174227"/>
                </a:lnTo>
                <a:lnTo>
                  <a:pt x="0" y="417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40066" y="-360334"/>
            <a:ext cx="4817598" cy="4184142"/>
          </a:xfrm>
          <a:custGeom>
            <a:avLst/>
            <a:gdLst/>
            <a:ahLst/>
            <a:cxnLst/>
            <a:rect r="r" b="b" t="t" l="l"/>
            <a:pathLst>
              <a:path h="4184142" w="4817598">
                <a:moveTo>
                  <a:pt x="0" y="0"/>
                </a:moveTo>
                <a:lnTo>
                  <a:pt x="4817598" y="0"/>
                </a:lnTo>
                <a:lnTo>
                  <a:pt x="4817598" y="4184143"/>
                </a:lnTo>
                <a:lnTo>
                  <a:pt x="0" y="4184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914841" y="-1784862"/>
            <a:ext cx="5101092" cy="4365182"/>
          </a:xfrm>
          <a:custGeom>
            <a:avLst/>
            <a:gdLst/>
            <a:ahLst/>
            <a:cxnLst/>
            <a:rect r="r" b="b" t="t" l="l"/>
            <a:pathLst>
              <a:path h="4365182" w="5101092">
                <a:moveTo>
                  <a:pt x="0" y="0"/>
                </a:moveTo>
                <a:lnTo>
                  <a:pt x="5101092" y="0"/>
                </a:lnTo>
                <a:lnTo>
                  <a:pt x="5101092" y="4365181"/>
                </a:lnTo>
                <a:lnTo>
                  <a:pt x="0" y="43651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601849" y="7100342"/>
            <a:ext cx="11495135" cy="4845199"/>
          </a:xfrm>
          <a:custGeom>
            <a:avLst/>
            <a:gdLst/>
            <a:ahLst/>
            <a:cxnLst/>
            <a:rect r="r" b="b" t="t" l="l"/>
            <a:pathLst>
              <a:path h="4845199" w="11495135">
                <a:moveTo>
                  <a:pt x="0" y="0"/>
                </a:moveTo>
                <a:lnTo>
                  <a:pt x="11495135" y="0"/>
                </a:lnTo>
                <a:lnTo>
                  <a:pt x="11495135" y="4845199"/>
                </a:lnTo>
                <a:lnTo>
                  <a:pt x="0" y="48451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72226">
            <a:off x="-769537" y="6074699"/>
            <a:ext cx="2810484" cy="6367201"/>
          </a:xfrm>
          <a:custGeom>
            <a:avLst/>
            <a:gdLst/>
            <a:ahLst/>
            <a:cxnLst/>
            <a:rect r="r" b="b" t="t" l="l"/>
            <a:pathLst>
              <a:path h="6367201" w="2810484">
                <a:moveTo>
                  <a:pt x="0" y="0"/>
                </a:moveTo>
                <a:lnTo>
                  <a:pt x="2810484" y="0"/>
                </a:lnTo>
                <a:lnTo>
                  <a:pt x="2810484" y="6367202"/>
                </a:lnTo>
                <a:lnTo>
                  <a:pt x="0" y="63672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655521" y="3335594"/>
            <a:ext cx="1461470" cy="1849961"/>
          </a:xfrm>
          <a:custGeom>
            <a:avLst/>
            <a:gdLst/>
            <a:ahLst/>
            <a:cxnLst/>
            <a:rect r="r" b="b" t="t" l="l"/>
            <a:pathLst>
              <a:path h="1849961" w="1461470">
                <a:moveTo>
                  <a:pt x="0" y="0"/>
                </a:moveTo>
                <a:lnTo>
                  <a:pt x="1461469" y="0"/>
                </a:lnTo>
                <a:lnTo>
                  <a:pt x="1461469" y="1849961"/>
                </a:lnTo>
                <a:lnTo>
                  <a:pt x="0" y="1849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73202" y="3490185"/>
            <a:ext cx="1418460" cy="1695370"/>
          </a:xfrm>
          <a:custGeom>
            <a:avLst/>
            <a:gdLst/>
            <a:ahLst/>
            <a:cxnLst/>
            <a:rect r="r" b="b" t="t" l="l"/>
            <a:pathLst>
              <a:path h="1695370" w="1418460">
                <a:moveTo>
                  <a:pt x="0" y="0"/>
                </a:moveTo>
                <a:lnTo>
                  <a:pt x="1418460" y="0"/>
                </a:lnTo>
                <a:lnTo>
                  <a:pt x="1418460" y="1695370"/>
                </a:lnTo>
                <a:lnTo>
                  <a:pt x="0" y="16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967259" y="3490185"/>
            <a:ext cx="1222079" cy="1695370"/>
          </a:xfrm>
          <a:custGeom>
            <a:avLst/>
            <a:gdLst/>
            <a:ahLst/>
            <a:cxnLst/>
            <a:rect r="r" b="b" t="t" l="l"/>
            <a:pathLst>
              <a:path h="1695370" w="1222079">
                <a:moveTo>
                  <a:pt x="0" y="0"/>
                </a:moveTo>
                <a:lnTo>
                  <a:pt x="1222079" y="0"/>
                </a:lnTo>
                <a:lnTo>
                  <a:pt x="1222079" y="1695370"/>
                </a:lnTo>
                <a:lnTo>
                  <a:pt x="0" y="16953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642986" y="930961"/>
            <a:ext cx="7678893" cy="2068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490"/>
              </a:lnSpc>
              <a:spcBef>
                <a:spcPct val="0"/>
              </a:spcBef>
            </a:pPr>
            <a:r>
              <a:rPr lang="en-US" sz="104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REPREZENTÁCIA KANDIDÁTA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33300" y="5756962"/>
            <a:ext cx="3289996" cy="672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BF78FE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KANDIDÁT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059776" y="6353562"/>
            <a:ext cx="3037045" cy="1215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9"/>
              </a:lnSpc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Kandidát (jedinec) je v tomto prípade vektor reálnych parametrov riadiaceho systému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837434" y="5756962"/>
            <a:ext cx="3289996" cy="672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BF78FE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SMC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74252" y="5756962"/>
            <a:ext cx="3289996" cy="123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BF78FE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PREPÍNACÍ ALGORITMUS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63910" y="6302306"/>
            <a:ext cx="3037045" cy="151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9"/>
              </a:lnSpc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Pre SMC to znamená maticu parametrov (sliding surface) so súradnicami v intervale −1,1−1,1 (s presnosťou na 4 desatinné miesta)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03021" y="6848862"/>
            <a:ext cx="3037045" cy="1215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39"/>
              </a:lnSpc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Pri použití prepínacieho algoritmu obsahuje kandidát aj prepínací uhol – celkovo teda 4 rozmery.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679645" y="7968684"/>
            <a:ext cx="3878427" cy="1555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jedinec</a:t>
            </a:r>
          </a:p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= </a:t>
            </a:r>
          </a:p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[param1, param2, param3]</a:t>
            </a:r>
          </a:p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[c, k, λ]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280036" y="8357780"/>
            <a:ext cx="3878427" cy="1555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jedinec</a:t>
            </a:r>
          </a:p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= </a:t>
            </a:r>
          </a:p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[param1, param2, param3, uhol]</a:t>
            </a:r>
          </a:p>
          <a:p>
            <a:pPr algn="ctr">
              <a:lnSpc>
                <a:spcPts val="3087"/>
              </a:lnSpc>
            </a:pPr>
            <a:r>
              <a:rPr lang="en-US" sz="19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[c, k, λ]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41069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830357" y="-902150"/>
            <a:ext cx="6173053" cy="2601942"/>
          </a:xfrm>
          <a:custGeom>
            <a:avLst/>
            <a:gdLst/>
            <a:ahLst/>
            <a:cxnLst/>
            <a:rect r="r" b="b" t="t" l="l"/>
            <a:pathLst>
              <a:path h="2601942" w="6173053">
                <a:moveTo>
                  <a:pt x="0" y="0"/>
                </a:moveTo>
                <a:lnTo>
                  <a:pt x="6173052" y="0"/>
                </a:lnTo>
                <a:lnTo>
                  <a:pt x="6173052" y="2601941"/>
                </a:lnTo>
                <a:lnTo>
                  <a:pt x="0" y="26019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315548" y="8986029"/>
            <a:ext cx="6173053" cy="2601942"/>
          </a:xfrm>
          <a:custGeom>
            <a:avLst/>
            <a:gdLst/>
            <a:ahLst/>
            <a:cxnLst/>
            <a:rect r="r" b="b" t="t" l="l"/>
            <a:pathLst>
              <a:path h="2601942" w="6173053">
                <a:moveTo>
                  <a:pt x="0" y="0"/>
                </a:moveTo>
                <a:lnTo>
                  <a:pt x="6173052" y="0"/>
                </a:lnTo>
                <a:lnTo>
                  <a:pt x="6173052" y="2601942"/>
                </a:lnTo>
                <a:lnTo>
                  <a:pt x="0" y="26019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3091052">
            <a:off x="-1684467" y="5508041"/>
            <a:ext cx="6638823" cy="5976180"/>
          </a:xfrm>
          <a:custGeom>
            <a:avLst/>
            <a:gdLst/>
            <a:ahLst/>
            <a:cxnLst/>
            <a:rect r="r" b="b" t="t" l="l"/>
            <a:pathLst>
              <a:path h="5976180" w="6638823">
                <a:moveTo>
                  <a:pt x="0" y="0"/>
                </a:moveTo>
                <a:lnTo>
                  <a:pt x="6638824" y="0"/>
                </a:lnTo>
                <a:lnTo>
                  <a:pt x="6638824" y="5976180"/>
                </a:lnTo>
                <a:lnTo>
                  <a:pt x="0" y="59761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091052">
            <a:off x="13048963" y="-5984494"/>
            <a:ext cx="11291757" cy="10164688"/>
          </a:xfrm>
          <a:custGeom>
            <a:avLst/>
            <a:gdLst/>
            <a:ahLst/>
            <a:cxnLst/>
            <a:rect r="r" b="b" t="t" l="l"/>
            <a:pathLst>
              <a:path h="10164688" w="11291757">
                <a:moveTo>
                  <a:pt x="0" y="0"/>
                </a:moveTo>
                <a:lnTo>
                  <a:pt x="11291757" y="0"/>
                </a:lnTo>
                <a:lnTo>
                  <a:pt x="11291757" y="10164687"/>
                </a:lnTo>
                <a:lnTo>
                  <a:pt x="0" y="10164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9297235" y="1880213"/>
            <a:ext cx="8036625" cy="5957149"/>
          </a:xfrm>
          <a:custGeom>
            <a:avLst/>
            <a:gdLst/>
            <a:ahLst/>
            <a:cxnLst/>
            <a:rect r="r" b="b" t="t" l="l"/>
            <a:pathLst>
              <a:path h="5957149" w="8036625">
                <a:moveTo>
                  <a:pt x="8036625" y="0"/>
                </a:moveTo>
                <a:lnTo>
                  <a:pt x="0" y="0"/>
                </a:lnTo>
                <a:lnTo>
                  <a:pt x="0" y="5957149"/>
                </a:lnTo>
                <a:lnTo>
                  <a:pt x="8036625" y="5957149"/>
                </a:lnTo>
                <a:lnTo>
                  <a:pt x="8036625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913547" y="4038286"/>
            <a:ext cx="5781294" cy="8229600"/>
          </a:xfrm>
          <a:custGeom>
            <a:avLst/>
            <a:gdLst/>
            <a:ahLst/>
            <a:cxnLst/>
            <a:rect r="r" b="b" t="t" l="l"/>
            <a:pathLst>
              <a:path h="8229600" w="5781294">
                <a:moveTo>
                  <a:pt x="0" y="0"/>
                </a:moveTo>
                <a:lnTo>
                  <a:pt x="5781294" y="0"/>
                </a:lnTo>
                <a:lnTo>
                  <a:pt x="57812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34945" y="3123620"/>
            <a:ext cx="7382884" cy="3684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362"/>
              </a:lnSpc>
              <a:spcBef>
                <a:spcPct val="0"/>
              </a:spcBef>
            </a:pPr>
            <a:r>
              <a:rPr lang="en-US" sz="18559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HODNOTENIE VHODNOSTI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916" r="0" b="-868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34527" y="1535574"/>
            <a:ext cx="3497870" cy="3497870"/>
          </a:xfrm>
          <a:custGeom>
            <a:avLst/>
            <a:gdLst/>
            <a:ahLst/>
            <a:cxnLst/>
            <a:rect r="r" b="b" t="t" l="l"/>
            <a:pathLst>
              <a:path h="3497870" w="3497870">
                <a:moveTo>
                  <a:pt x="0" y="0"/>
                </a:moveTo>
                <a:lnTo>
                  <a:pt x="3497870" y="0"/>
                </a:lnTo>
                <a:lnTo>
                  <a:pt x="3497870" y="3497870"/>
                </a:lnTo>
                <a:lnTo>
                  <a:pt x="0" y="3497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17903" y="3447501"/>
            <a:ext cx="3497870" cy="3497870"/>
          </a:xfrm>
          <a:custGeom>
            <a:avLst/>
            <a:gdLst/>
            <a:ahLst/>
            <a:cxnLst/>
            <a:rect r="r" b="b" t="t" l="l"/>
            <a:pathLst>
              <a:path h="3497870" w="3497870">
                <a:moveTo>
                  <a:pt x="0" y="0"/>
                </a:moveTo>
                <a:lnTo>
                  <a:pt x="3497870" y="0"/>
                </a:lnTo>
                <a:lnTo>
                  <a:pt x="3497870" y="3497870"/>
                </a:lnTo>
                <a:lnTo>
                  <a:pt x="0" y="3497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31282" y="5253556"/>
            <a:ext cx="3497870" cy="3497870"/>
          </a:xfrm>
          <a:custGeom>
            <a:avLst/>
            <a:gdLst/>
            <a:ahLst/>
            <a:cxnLst/>
            <a:rect r="r" b="b" t="t" l="l"/>
            <a:pathLst>
              <a:path h="3497870" w="3497870">
                <a:moveTo>
                  <a:pt x="0" y="0"/>
                </a:moveTo>
                <a:lnTo>
                  <a:pt x="3497871" y="0"/>
                </a:lnTo>
                <a:lnTo>
                  <a:pt x="3497871" y="3497870"/>
                </a:lnTo>
                <a:lnTo>
                  <a:pt x="0" y="3497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3447501"/>
            <a:ext cx="3497870" cy="3497870"/>
          </a:xfrm>
          <a:custGeom>
            <a:avLst/>
            <a:gdLst/>
            <a:ahLst/>
            <a:cxnLst/>
            <a:rect r="r" b="b" t="t" l="l"/>
            <a:pathLst>
              <a:path h="3497870" w="3497870">
                <a:moveTo>
                  <a:pt x="0" y="0"/>
                </a:moveTo>
                <a:lnTo>
                  <a:pt x="3497870" y="0"/>
                </a:lnTo>
                <a:lnTo>
                  <a:pt x="3497870" y="3497870"/>
                </a:lnTo>
                <a:lnTo>
                  <a:pt x="0" y="3497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3900191" y="-3935015"/>
            <a:ext cx="7800381" cy="6821864"/>
          </a:xfrm>
          <a:custGeom>
            <a:avLst/>
            <a:gdLst/>
            <a:ahLst/>
            <a:cxnLst/>
            <a:rect r="r" b="b" t="t" l="l"/>
            <a:pathLst>
              <a:path h="6821864" w="7800381">
                <a:moveTo>
                  <a:pt x="0" y="0"/>
                </a:moveTo>
                <a:lnTo>
                  <a:pt x="7800382" y="0"/>
                </a:lnTo>
                <a:lnTo>
                  <a:pt x="7800382" y="6821864"/>
                </a:lnTo>
                <a:lnTo>
                  <a:pt x="0" y="68218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999328" y="1400683"/>
            <a:ext cx="5646292" cy="67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FFFFFF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KANDIDÁT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999328" y="1995174"/>
            <a:ext cx="5359782" cy="605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9"/>
              </a:lnSpc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Každý kandidát je simulovaný v modelovacom prostredí (CoppeliaSim) a merajú sa jeho výkonnostné metriky.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970991" y="3323459"/>
            <a:ext cx="5706507" cy="67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UVAŽOVANÉ METRIKY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67819" y="4861602"/>
            <a:ext cx="1019633" cy="1355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46"/>
              </a:lnSpc>
              <a:spcBef>
                <a:spcPct val="0"/>
              </a:spcBef>
            </a:pPr>
            <a:r>
              <a:rPr lang="en-US" sz="127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73645" y="2892555"/>
            <a:ext cx="1019633" cy="1355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46"/>
              </a:lnSpc>
              <a:spcBef>
                <a:spcPct val="0"/>
              </a:spcBef>
            </a:pPr>
            <a:r>
              <a:rPr lang="en-US" sz="127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57022" y="4861602"/>
            <a:ext cx="1019633" cy="1355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46"/>
              </a:lnSpc>
              <a:spcBef>
                <a:spcPct val="0"/>
              </a:spcBef>
            </a:pPr>
            <a:r>
              <a:rPr lang="en-US" sz="127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22988" y="6665015"/>
            <a:ext cx="1019633" cy="1355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146"/>
              </a:lnSpc>
              <a:spcBef>
                <a:spcPct val="0"/>
              </a:spcBef>
            </a:pPr>
            <a:r>
              <a:rPr lang="en-US" sz="12703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970991" y="3917950"/>
            <a:ext cx="5920017" cy="910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9"/>
              </a:lnSpc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čas vo vzpriamenej polohe (upright time), maximálny prekmit uhla, celková integrovaná výchylka uhla (θ_tot), maximálna rýchlosť (u_max), prejdená dráha (d), spotreba energie (E).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958716" y="5247406"/>
            <a:ext cx="5932292" cy="67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PRÍKLAD FITNESS FUNKCIE: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58716" y="5841897"/>
            <a:ext cx="6156155" cy="605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9"/>
              </a:lnSpc>
            </a:pPr>
            <a:r>
              <a:rPr lang="en-US" sz="1505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Fitness = (50·t_upright) / (E·(100·θ_max + θ_tot + u_max + d))</a:t>
            </a:r>
          </a:p>
          <a:p>
            <a:pPr algn="l" marL="325137" indent="-162569" lvl="1">
              <a:lnSpc>
                <a:spcPts val="2439"/>
              </a:lnSpc>
              <a:buFont typeface="Arial"/>
              <a:buChar char="•"/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vyššia hodnota znamená lepšie riešenie.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87053" y="7237219"/>
            <a:ext cx="4605796" cy="67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58"/>
              </a:lnSpc>
              <a:spcBef>
                <a:spcPct val="0"/>
              </a:spcBef>
            </a:pPr>
            <a:r>
              <a:rPr lang="en-US" sz="6192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VÝBER RODIČA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987053" y="7831710"/>
            <a:ext cx="5359782" cy="6054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39"/>
              </a:lnSpc>
            </a:pPr>
            <a:r>
              <a:rPr lang="en-US" sz="1505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Fitness hodnoty sa následne normalizujú a používajú na výber rodičov.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3916" r="0" b="-868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71271" y="-3708211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5811039" y="4636180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338661" y="1717088"/>
            <a:ext cx="9610678" cy="1141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GENETICKÉ OPERÁTORY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98221" y="3531890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30" y="0"/>
                </a:lnTo>
                <a:lnTo>
                  <a:pt x="2113330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78426" y="3464724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29" y="0"/>
                </a:lnTo>
                <a:lnTo>
                  <a:pt x="2113329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57163" y="3531890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29" y="0"/>
                </a:lnTo>
                <a:lnTo>
                  <a:pt x="2113329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949339" y="3531890"/>
            <a:ext cx="2113329" cy="2113329"/>
          </a:xfrm>
          <a:custGeom>
            <a:avLst/>
            <a:gdLst/>
            <a:ahLst/>
            <a:cxnLst/>
            <a:rect r="r" b="b" t="t" l="l"/>
            <a:pathLst>
              <a:path h="2113329" w="2113329">
                <a:moveTo>
                  <a:pt x="0" y="0"/>
                </a:moveTo>
                <a:lnTo>
                  <a:pt x="2113329" y="0"/>
                </a:lnTo>
                <a:lnTo>
                  <a:pt x="2113329" y="2113329"/>
                </a:lnTo>
                <a:lnTo>
                  <a:pt x="0" y="2113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001968" y="4260492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783593" y="4195677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560909" y="4262843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349389" y="4262843"/>
            <a:ext cx="1305836" cy="113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93"/>
              </a:lnSpc>
              <a:spcBef>
                <a:spcPct val="0"/>
              </a:spcBef>
            </a:pPr>
            <a:r>
              <a:rPr lang="en-US" sz="10686">
                <a:solidFill>
                  <a:srgbClr val="40B8F5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04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432252" y="5959424"/>
            <a:ext cx="3121512" cy="1472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85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Žiadny elitizmus</a:t>
            </a:r>
          </a:p>
          <a:p>
            <a:pPr algn="ctr">
              <a:lnSpc>
                <a:spcPts val="2999"/>
              </a:lnSpc>
            </a:pPr>
            <a:r>
              <a:rPr lang="en-US" sz="18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Najlepší jedinci sa priamo neuchovávajú – každá generácia je úplne nová.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2270492" y="4612367"/>
            <a:ext cx="1702780" cy="0"/>
          </a:xfrm>
          <a:prstGeom prst="line">
            <a:avLst/>
          </a:prstGeom>
          <a:ln cap="rnd" w="47625">
            <a:solidFill>
              <a:srgbClr val="5CE5F8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6" id="16"/>
          <p:cNvSpPr txBox="true"/>
          <p:nvPr/>
        </p:nvSpPr>
        <p:spPr>
          <a:xfrm rot="0">
            <a:off x="9653071" y="5959424"/>
            <a:ext cx="3121512" cy="2215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85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Mutácia</a:t>
            </a:r>
          </a:p>
          <a:p>
            <a:pPr algn="ctr">
              <a:lnSpc>
                <a:spcPts val="2999"/>
              </a:lnSpc>
            </a:pPr>
            <a:r>
              <a:rPr lang="en-US" sz="18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Náhodná úprava vybraného génu (parametra) jedinca na preskúmanie nových možností.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874334" y="5959424"/>
            <a:ext cx="3121512" cy="1472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85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Kríženie (crossover)</a:t>
            </a:r>
          </a:p>
          <a:p>
            <a:pPr algn="ctr">
              <a:lnSpc>
                <a:spcPts val="2999"/>
              </a:lnSpc>
            </a:pPr>
            <a:r>
              <a:rPr lang="en-US" sz="18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Kombinácia génov dvoch rodičov na vytvorenie nového jedinca.</a:t>
            </a:r>
          </a:p>
        </p:txBody>
      </p:sp>
      <p:sp>
        <p:nvSpPr>
          <p:cNvPr name="AutoShape 18" id="18"/>
          <p:cNvSpPr/>
          <p:nvPr/>
        </p:nvSpPr>
        <p:spPr>
          <a:xfrm flipV="true">
            <a:off x="8454383" y="4612367"/>
            <a:ext cx="1702780" cy="0"/>
          </a:xfrm>
          <a:prstGeom prst="line">
            <a:avLst/>
          </a:prstGeom>
          <a:ln cap="rnd" w="47625">
            <a:solidFill>
              <a:srgbClr val="5CE5F8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 flipV="true">
            <a:off x="4675646" y="4545201"/>
            <a:ext cx="1702780" cy="0"/>
          </a:xfrm>
          <a:prstGeom prst="line">
            <a:avLst/>
          </a:prstGeom>
          <a:ln cap="rnd" w="47625">
            <a:solidFill>
              <a:srgbClr val="5CE5F8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20" id="20"/>
          <p:cNvSpPr txBox="true"/>
          <p:nvPr/>
        </p:nvSpPr>
        <p:spPr>
          <a:xfrm rot="0">
            <a:off x="2105122" y="5959424"/>
            <a:ext cx="3121512" cy="2587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1851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Selekcia</a:t>
            </a:r>
          </a:p>
          <a:p>
            <a:pPr algn="ctr">
              <a:lnSpc>
                <a:spcPts val="2999"/>
              </a:lnSpc>
            </a:pPr>
            <a:r>
              <a:rPr lang="en-US" sz="185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Výber rodičov ruletou úmerne fitness – lepšie hodnotení kandidáti majú vyššiu šancu. (Fitness je umocnená na druhú pre väčší dôraz na rozdiely.)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9B60EB">
                <a:alpha val="100000"/>
              </a:srgbClr>
            </a:gs>
            <a:gs pos="50000">
              <a:srgbClr val="5527F5">
                <a:alpha val="100000"/>
              </a:srgbClr>
            </a:gs>
            <a:gs pos="100000">
              <a:srgbClr val="131FA8">
                <a:alpha val="100000"/>
              </a:srgbClr>
            </a:gs>
          </a:gsLst>
          <a:path path="circle">
            <a:fillToRect l="0" r="100000" t="0" b="100000"/>
          </a:path>
          <a:tileRect r="0" l="-100000" b="0" t="-1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4186" y="406589"/>
            <a:ext cx="7937973" cy="9510914"/>
            <a:chOff x="0" y="0"/>
            <a:chExt cx="8585708" cy="10287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85708" cy="10287000"/>
            </a:xfrm>
            <a:custGeom>
              <a:avLst/>
              <a:gdLst/>
              <a:ahLst/>
              <a:cxnLst/>
              <a:rect r="r" b="b" t="t" l="l"/>
              <a:pathLst>
                <a:path h="10287000" w="8585708">
                  <a:moveTo>
                    <a:pt x="8585708" y="762"/>
                  </a:moveTo>
                  <a:cubicBezTo>
                    <a:pt x="8581644" y="20447"/>
                    <a:pt x="8577961" y="40132"/>
                    <a:pt x="8573515" y="59690"/>
                  </a:cubicBezTo>
                  <a:cubicBezTo>
                    <a:pt x="8478139" y="485521"/>
                    <a:pt x="8382635" y="911225"/>
                    <a:pt x="8287258" y="1337056"/>
                  </a:cubicBezTo>
                  <a:cubicBezTo>
                    <a:pt x="8146288" y="1966722"/>
                    <a:pt x="8005699" y="2596388"/>
                    <a:pt x="7864601" y="3225927"/>
                  </a:cubicBezTo>
                  <a:cubicBezTo>
                    <a:pt x="7691247" y="3999103"/>
                    <a:pt x="7517384" y="4772152"/>
                    <a:pt x="7344028" y="5545328"/>
                  </a:cubicBezTo>
                  <a:cubicBezTo>
                    <a:pt x="7194676" y="6211443"/>
                    <a:pt x="7045578" y="6877558"/>
                    <a:pt x="6896353" y="7543800"/>
                  </a:cubicBezTo>
                  <a:cubicBezTo>
                    <a:pt x="6765289" y="8129016"/>
                    <a:pt x="6634480" y="8714105"/>
                    <a:pt x="6503162" y="9299194"/>
                  </a:cubicBezTo>
                  <a:cubicBezTo>
                    <a:pt x="6429375" y="9628251"/>
                    <a:pt x="6354953" y="9957181"/>
                    <a:pt x="6280785" y="10286238"/>
                  </a:cubicBezTo>
                  <a:cubicBezTo>
                    <a:pt x="4199382" y="10286238"/>
                    <a:pt x="2118106" y="10286111"/>
                    <a:pt x="36830" y="10287000"/>
                  </a:cubicBezTo>
                  <a:cubicBezTo>
                    <a:pt x="6731" y="10287000"/>
                    <a:pt x="0" y="10280269"/>
                    <a:pt x="0" y="10250043"/>
                  </a:cubicBezTo>
                  <a:cubicBezTo>
                    <a:pt x="762" y="6845681"/>
                    <a:pt x="762" y="3441319"/>
                    <a:pt x="0" y="36957"/>
                  </a:cubicBezTo>
                  <a:cubicBezTo>
                    <a:pt x="0" y="6731"/>
                    <a:pt x="6731" y="0"/>
                    <a:pt x="36830" y="0"/>
                  </a:cubicBezTo>
                  <a:cubicBezTo>
                    <a:pt x="2886456" y="762"/>
                    <a:pt x="5736082" y="762"/>
                    <a:pt x="8585708" y="762"/>
                  </a:cubicBezTo>
                  <a:close/>
                </a:path>
              </a:pathLst>
            </a:custGeom>
            <a:blipFill>
              <a:blip r:embed="rId3"/>
              <a:stretch>
                <a:fillRect l="-39749" t="0" r="-39749" b="0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222735" y="2348146"/>
            <a:ext cx="8652476" cy="916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214"/>
              </a:lnSpc>
              <a:spcBef>
                <a:spcPct val="0"/>
              </a:spcBef>
            </a:pPr>
            <a:r>
              <a:rPr lang="en-US" sz="8631">
                <a:solidFill>
                  <a:srgbClr val="6866E1"/>
                </a:solidFill>
                <a:latin typeface="Computer Says No"/>
                <a:ea typeface="Computer Says No"/>
                <a:cs typeface="Computer Says No"/>
                <a:sym typeface="Computer Says No"/>
              </a:rPr>
              <a:t>ROZDIELY MEDZI KANDIDÁTMI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437211" y="3537844"/>
            <a:ext cx="8223524" cy="3249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96975" indent="-248488" lvl="1">
              <a:lnSpc>
                <a:spcPts val="3729"/>
              </a:lnSpc>
              <a:buFont typeface="Arial"/>
              <a:buChar char="•"/>
            </a:pPr>
            <a:r>
              <a:rPr lang="en-US" sz="23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Kandidáti sa líšia konkrétnymi hodnotami parametrov SMC a prepínacieho uhla</a:t>
            </a:r>
          </a:p>
          <a:p>
            <a:pPr algn="l" marL="496975" indent="-248488" lvl="1">
              <a:lnSpc>
                <a:spcPts val="3729"/>
              </a:lnSpc>
              <a:buFont typeface="Arial"/>
              <a:buChar char="•"/>
            </a:pPr>
            <a:r>
              <a:rPr lang="en-US" sz="23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Rozdiely v genetickom kóde vedú k odlišnému riadiacemu správaniu – iné sliding surfaces umožňujú odlišné trajektórie návratu.</a:t>
            </a:r>
          </a:p>
          <a:p>
            <a:pPr algn="l" marL="496975" indent="-248488" lvl="1">
              <a:lnSpc>
                <a:spcPts val="3729"/>
              </a:lnSpc>
              <a:buFont typeface="Arial"/>
              <a:buChar char="•"/>
            </a:pPr>
            <a:r>
              <a:rPr lang="en-US" sz="23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Evolučný algoritmus využíva túto rôznorodosť na selekciu lepších riešení.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0571271" y="-3708211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23671" y="-3555811"/>
            <a:ext cx="10008973" cy="8229600"/>
          </a:xfrm>
          <a:custGeom>
            <a:avLst/>
            <a:gdLst/>
            <a:ahLst/>
            <a:cxnLst/>
            <a:rect r="r" b="b" t="t" l="l"/>
            <a:pathLst>
              <a:path h="8229600" w="10008973">
                <a:moveTo>
                  <a:pt x="0" y="0"/>
                </a:moveTo>
                <a:lnTo>
                  <a:pt x="10008973" y="0"/>
                </a:lnTo>
                <a:lnTo>
                  <a:pt x="100089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1825457">
            <a:off x="-1911821" y="9152427"/>
            <a:ext cx="9971383" cy="4202938"/>
          </a:xfrm>
          <a:custGeom>
            <a:avLst/>
            <a:gdLst/>
            <a:ahLst/>
            <a:cxnLst/>
            <a:rect r="r" b="b" t="t" l="l"/>
            <a:pathLst>
              <a:path h="4202938" w="9971383">
                <a:moveTo>
                  <a:pt x="0" y="0"/>
                </a:moveTo>
                <a:lnTo>
                  <a:pt x="9971384" y="0"/>
                </a:lnTo>
                <a:lnTo>
                  <a:pt x="9971384" y="4202938"/>
                </a:lnTo>
                <a:lnTo>
                  <a:pt x="0" y="4202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B225CFF630CF4190249FD27906C95D" ma:contentTypeVersion="3" ma:contentTypeDescription="Umožňuje vytvoriť nový dokument." ma:contentTypeScope="" ma:versionID="ef635f55a0c849a6f30b8f91e9397910">
  <xsd:schema xmlns:xsd="http://www.w3.org/2001/XMLSchema" xmlns:xs="http://www.w3.org/2001/XMLSchema" xmlns:p="http://schemas.microsoft.com/office/2006/metadata/properties" xmlns:ns2="ea42c1da-d4ad-4a5d-82fd-3b3a4d79dfbc" targetNamespace="http://schemas.microsoft.com/office/2006/metadata/properties" ma:root="true" ma:fieldsID="bfc05b80a9519a81bcbef5793c74be5b" ns2:_="">
    <xsd:import namespace="ea42c1da-d4ad-4a5d-82fd-3b3a4d79df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42c1da-d4ad-4a5d-82fd-3b3a4d79d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737C812-BA94-4F08-B078-91CA0DD6D947}"/>
</file>

<file path=customXml/itemProps2.xml><?xml version="1.0" encoding="utf-8"?>
<ds:datastoreItem xmlns:ds="http://schemas.openxmlformats.org/officeDocument/2006/customXml" ds:itemID="{B4182C7E-2C92-4697-80B7-835FD2555660}"/>
</file>

<file path=customXml/itemProps3.xml><?xml version="1.0" encoding="utf-8"?>
<ds:datastoreItem xmlns:ds="http://schemas.openxmlformats.org/officeDocument/2006/customXml" ds:itemID="{18392B24-4893-4F5F-B65D-F1EF8E30B5C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</dc:title>
  <cp:revision>1</cp:revision>
  <dcterms:created xsi:type="dcterms:W3CDTF">2006-08-16T00:00:00Z</dcterms:created>
  <dcterms:modified xsi:type="dcterms:W3CDTF">2011-08-01T06:04:30Z</dcterms:modified>
  <dc:identifier>DAGl7_iIoME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0x01010090B225CFF630CF4190249FD27906C95D</vt:lpwstr>
  </property>
</Properties>
</file>