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4" r:id="rId9"/>
    <p:sldId id="285" r:id="rId10"/>
    <p:sldId id="286" r:id="rId11"/>
    <p:sldId id="287" r:id="rId12"/>
    <p:sldId id="263" r:id="rId13"/>
    <p:sldId id="289" r:id="rId14"/>
    <p:sldId id="288" r:id="rId15"/>
  </p:sldIdLst>
  <p:sldSz cx="18288000" cy="10287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Bold" panose="02000000000000000000" charset="0"/>
      <p:regular r:id="rId21"/>
    </p:embeddedFont>
    <p:embeddedFont>
      <p:font typeface="Roboto Condense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333"/>
    <a:srgbClr val="333131"/>
    <a:srgbClr val="343131"/>
    <a:srgbClr val="555454"/>
    <a:srgbClr val="56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22" autoAdjust="0"/>
  </p:normalViewPr>
  <p:slideViewPr>
    <p:cSldViewPr>
      <p:cViewPr varScale="1">
        <p:scale>
          <a:sx n="52" d="100"/>
          <a:sy n="52" d="100"/>
        </p:scale>
        <p:origin x="8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https://doi.org/10.1016/j.eswa.2025.127408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-1009308"/>
            <a:ext cx="3077315" cy="2847916"/>
          </a:xfrm>
          <a:custGeom>
            <a:avLst/>
            <a:gdLst/>
            <a:ahLst/>
            <a:cxnLst/>
            <a:rect l="l" t="t" r="r" b="b"/>
            <a:pathLst>
              <a:path w="3077315" h="2847916">
                <a:moveTo>
                  <a:pt x="0" y="0"/>
                </a:moveTo>
                <a:lnTo>
                  <a:pt x="3077315" y="0"/>
                </a:lnTo>
                <a:lnTo>
                  <a:pt x="3077315" y="2847916"/>
                </a:lnTo>
                <a:lnTo>
                  <a:pt x="0" y="284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AutoShape 3"/>
          <p:cNvSpPr/>
          <p:nvPr/>
        </p:nvSpPr>
        <p:spPr>
          <a:xfrm flipV="1">
            <a:off x="9154312" y="4161456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4" name="AutoShape 4"/>
          <p:cNvSpPr/>
          <p:nvPr/>
        </p:nvSpPr>
        <p:spPr>
          <a:xfrm flipV="1">
            <a:off x="-1295172" y="-35627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5" name="AutoShape 5"/>
          <p:cNvSpPr/>
          <p:nvPr/>
        </p:nvSpPr>
        <p:spPr>
          <a:xfrm flipV="1">
            <a:off x="5923960" y="1712215"/>
            <a:ext cx="13487589" cy="8682639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6" name="AutoShape 6"/>
          <p:cNvSpPr/>
          <p:nvPr/>
        </p:nvSpPr>
        <p:spPr>
          <a:xfrm flipV="1">
            <a:off x="-3811323" y="-2690736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7" name="Group 7"/>
          <p:cNvGrpSpPr/>
          <p:nvPr/>
        </p:nvGrpSpPr>
        <p:grpSpPr>
          <a:xfrm>
            <a:off x="3974480" y="1390570"/>
            <a:ext cx="10339041" cy="7505861"/>
            <a:chOff x="0" y="0"/>
            <a:chExt cx="2723040" cy="1976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23040" cy="1976852"/>
            </a:xfrm>
            <a:custGeom>
              <a:avLst/>
              <a:gdLst/>
              <a:ahLst/>
              <a:cxnLst/>
              <a:rect l="l" t="t" r="r" b="b"/>
              <a:pathLst>
                <a:path w="2723040" h="1976852">
                  <a:moveTo>
                    <a:pt x="28455" y="0"/>
                  </a:moveTo>
                  <a:lnTo>
                    <a:pt x="2694585" y="0"/>
                  </a:lnTo>
                  <a:cubicBezTo>
                    <a:pt x="2710300" y="0"/>
                    <a:pt x="2723040" y="12740"/>
                    <a:pt x="2723040" y="28455"/>
                  </a:cubicBezTo>
                  <a:lnTo>
                    <a:pt x="2723040" y="1948398"/>
                  </a:lnTo>
                  <a:cubicBezTo>
                    <a:pt x="2723040" y="1964113"/>
                    <a:pt x="2710300" y="1976852"/>
                    <a:pt x="2694585" y="1976852"/>
                  </a:cubicBezTo>
                  <a:lnTo>
                    <a:pt x="28455" y="1976852"/>
                  </a:lnTo>
                  <a:cubicBezTo>
                    <a:pt x="12740" y="1976852"/>
                    <a:pt x="0" y="1964113"/>
                    <a:pt x="0" y="1948398"/>
                  </a:cubicBezTo>
                  <a:lnTo>
                    <a:pt x="0" y="28455"/>
                  </a:lnTo>
                  <a:cubicBezTo>
                    <a:pt x="0" y="12740"/>
                    <a:pt x="12740" y="0"/>
                    <a:pt x="28455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723040" cy="1986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74480" y="6652951"/>
            <a:ext cx="10339041" cy="2243479"/>
            <a:chOff x="0" y="0"/>
            <a:chExt cx="2723040" cy="5908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23040" cy="590875"/>
            </a:xfrm>
            <a:custGeom>
              <a:avLst/>
              <a:gdLst/>
              <a:ahLst/>
              <a:cxnLst/>
              <a:rect l="l" t="t" r="r" b="b"/>
              <a:pathLst>
                <a:path w="2723040" h="590875">
                  <a:moveTo>
                    <a:pt x="0" y="0"/>
                  </a:moveTo>
                  <a:lnTo>
                    <a:pt x="2723040" y="0"/>
                  </a:lnTo>
                  <a:lnTo>
                    <a:pt x="2723040" y="590875"/>
                  </a:lnTo>
                  <a:lnTo>
                    <a:pt x="0" y="590875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2723040" cy="60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158846">
            <a:off x="279478" y="2800704"/>
            <a:ext cx="3163794" cy="11083354"/>
          </a:xfrm>
          <a:custGeom>
            <a:avLst/>
            <a:gdLst/>
            <a:ahLst/>
            <a:cxnLst/>
            <a:rect l="l" t="t" r="r" b="b"/>
            <a:pathLst>
              <a:path w="3163794" h="11083354">
                <a:moveTo>
                  <a:pt x="0" y="0"/>
                </a:moveTo>
                <a:lnTo>
                  <a:pt x="3163794" y="0"/>
                </a:lnTo>
                <a:lnTo>
                  <a:pt x="3163794" y="11083354"/>
                </a:lnTo>
                <a:lnTo>
                  <a:pt x="0" y="11083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4" name="Freeform 14"/>
          <p:cNvSpPr/>
          <p:nvPr/>
        </p:nvSpPr>
        <p:spPr>
          <a:xfrm rot="-2491756" flipH="1">
            <a:off x="14441657" y="-3219963"/>
            <a:ext cx="3163794" cy="11083354"/>
          </a:xfrm>
          <a:custGeom>
            <a:avLst/>
            <a:gdLst/>
            <a:ahLst/>
            <a:cxnLst/>
            <a:rect l="l" t="t" r="r" b="b"/>
            <a:pathLst>
              <a:path w="3163794" h="11083354">
                <a:moveTo>
                  <a:pt x="3163794" y="0"/>
                </a:moveTo>
                <a:lnTo>
                  <a:pt x="0" y="0"/>
                </a:lnTo>
                <a:lnTo>
                  <a:pt x="0" y="11083354"/>
                </a:lnTo>
                <a:lnTo>
                  <a:pt x="3163794" y="11083354"/>
                </a:lnTo>
                <a:lnTo>
                  <a:pt x="31637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5" name="Freeform 15"/>
          <p:cNvSpPr/>
          <p:nvPr/>
        </p:nvSpPr>
        <p:spPr>
          <a:xfrm>
            <a:off x="778533" y="2577295"/>
            <a:ext cx="2475611" cy="2147030"/>
          </a:xfrm>
          <a:custGeom>
            <a:avLst/>
            <a:gdLst/>
            <a:ahLst/>
            <a:cxnLst/>
            <a:rect l="l" t="t" r="r" b="b"/>
            <a:pathLst>
              <a:path w="2475611" h="2147030">
                <a:moveTo>
                  <a:pt x="0" y="0"/>
                </a:moveTo>
                <a:lnTo>
                  <a:pt x="2475611" y="0"/>
                </a:lnTo>
                <a:lnTo>
                  <a:pt x="2475611" y="2147030"/>
                </a:lnTo>
                <a:lnTo>
                  <a:pt x="0" y="2147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6" name="Freeform 16"/>
          <p:cNvSpPr/>
          <p:nvPr/>
        </p:nvSpPr>
        <p:spPr>
          <a:xfrm>
            <a:off x="15034248" y="6652951"/>
            <a:ext cx="3418798" cy="2846926"/>
          </a:xfrm>
          <a:custGeom>
            <a:avLst/>
            <a:gdLst/>
            <a:ahLst/>
            <a:cxnLst/>
            <a:rect l="l" t="t" r="r" b="b"/>
            <a:pathLst>
              <a:path w="3418798" h="2846926">
                <a:moveTo>
                  <a:pt x="0" y="0"/>
                </a:moveTo>
                <a:lnTo>
                  <a:pt x="3418797" y="0"/>
                </a:lnTo>
                <a:lnTo>
                  <a:pt x="3418797" y="2846926"/>
                </a:lnTo>
                <a:lnTo>
                  <a:pt x="0" y="284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7" name="TextBox 17"/>
          <p:cNvSpPr txBox="1"/>
          <p:nvPr/>
        </p:nvSpPr>
        <p:spPr>
          <a:xfrm>
            <a:off x="4328580" y="1808812"/>
            <a:ext cx="9651463" cy="47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6"/>
              </a:lnSpc>
            </a:pPr>
            <a:r>
              <a:rPr lang="en-US" sz="5996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Efektívny evolučný algoritmus s využitím znalostí na rozdelenie úloh opeľovacím robotom a postrekovacím dronom v prostredí viacerých sadov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16869" y="6591727"/>
            <a:ext cx="9651463" cy="235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0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Lukáš Gereg</a:t>
            </a:r>
            <a:r>
              <a:rPr lang="sk-SK" sz="30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0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Miroslav </a:t>
            </a:r>
            <a:r>
              <a:rPr lang="en-US" sz="30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Košarič</a:t>
            </a:r>
            <a:endParaRPr lang="sk-SK" sz="30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Pôvodní Autori: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Cun-Hai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Wang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Quan-Ke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Pan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Wei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Zhang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Zhong-Hua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Miao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Xue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-Lei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Jing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Wei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-Min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Li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Bing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Wang</a:t>
            </a:r>
            <a:endParaRPr lang="en-US" sz="28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Odkaz na článok</a:t>
            </a:r>
            <a:endParaRPr lang="en-US" sz="28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31F05-26E7-F5F1-6999-93F8E470B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96E998C-896D-C3AF-AEB4-8F268CF7EFB1}"/>
              </a:ext>
            </a:extLst>
          </p:cNvPr>
          <p:cNvSpPr/>
          <p:nvPr/>
        </p:nvSpPr>
        <p:spPr>
          <a:xfrm>
            <a:off x="0" y="7382825"/>
            <a:ext cx="18593680" cy="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45A55FA-36F2-AA36-A87E-4C051FD90EAE}"/>
              </a:ext>
            </a:extLst>
          </p:cNvPr>
          <p:cNvGrpSpPr/>
          <p:nvPr/>
        </p:nvGrpSpPr>
        <p:grpSpPr>
          <a:xfrm>
            <a:off x="0" y="7382825"/>
            <a:ext cx="18288000" cy="3113725"/>
            <a:chOff x="0" y="0"/>
            <a:chExt cx="4816593" cy="8200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EC102DD-23FB-107C-7D81-9E4450AE28BE}"/>
                </a:ext>
              </a:extLst>
            </p:cNvPr>
            <p:cNvSpPr/>
            <p:nvPr/>
          </p:nvSpPr>
          <p:spPr>
            <a:xfrm>
              <a:off x="0" y="0"/>
              <a:ext cx="4816592" cy="820076"/>
            </a:xfrm>
            <a:custGeom>
              <a:avLst/>
              <a:gdLst/>
              <a:ahLst/>
              <a:cxnLst/>
              <a:rect l="l" t="t" r="r" b="b"/>
              <a:pathLst>
                <a:path w="4816592" h="820076">
                  <a:moveTo>
                    <a:pt x="0" y="0"/>
                  </a:moveTo>
                  <a:lnTo>
                    <a:pt x="4816592" y="0"/>
                  </a:lnTo>
                  <a:lnTo>
                    <a:pt x="4816592" y="820076"/>
                  </a:lnTo>
                  <a:lnTo>
                    <a:pt x="0" y="820076"/>
                  </a:lnTo>
                  <a:close/>
                </a:path>
              </a:pathLst>
            </a:custGeom>
            <a:solidFill>
              <a:srgbClr val="8CCFDB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44F8608-B56E-396A-3CF7-43CA5C1137A8}"/>
                </a:ext>
              </a:extLst>
            </p:cNvPr>
            <p:cNvSpPr txBox="1"/>
            <p:nvPr/>
          </p:nvSpPr>
          <p:spPr>
            <a:xfrm>
              <a:off x="0" y="-9525"/>
              <a:ext cx="4816593" cy="82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B37EB21-A49D-5617-DB0F-655B52E65798}"/>
                  </a:ext>
                </a:extLst>
              </p:cNvPr>
              <p:cNvSpPr txBox="1"/>
              <p:nvPr/>
            </p:nvSpPr>
            <p:spPr>
              <a:xfrm>
                <a:off x="838200" y="3593794"/>
                <a:ext cx="11391900" cy="593495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Nájdeme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𝑂</m:t>
                        </m:r>
                      </m:e>
                      <m:sub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(záhradu s najväčším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)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𝑂</m:t>
                        </m:r>
                      </m:e>
                      <m:sub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(s najmenším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Presunieme agenta (robota alebo </a:t>
                </a:r>
                <a:r>
                  <a:rPr lang="sk-SK" sz="2600" dirty="0" err="1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drona</a:t>
                </a: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) s najlepším časom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𝑂</m:t>
                        </m:r>
                      </m:e>
                      <m:sub>
                        <m: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𝑂</m:t>
                        </m:r>
                      </m:e>
                      <m:sub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600" b="1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Úprava priradenia úloh</a:t>
                </a: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Pri pridávaní agenta → odoberieme posledné úlohy z najpomalšieho agenta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𝑂</m:t>
                        </m:r>
                      </m:e>
                      <m:sub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a pridáme novému, kým sa časy nevyrovnajú.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Pri odobratí agenta → rozdistribuujeme jeho úlohy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𝑂</m:t>
                        </m:r>
                      </m:e>
                      <m:sub>
                        <m: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medzi zostávajúcich agentov optimálnym vložením.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Overíme, že každá záhrada má aspoň jedného robota aj </a:t>
                </a:r>
                <a:r>
                  <a:rPr lang="sk-SK" sz="2600" dirty="0" err="1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drona</a:t>
                </a: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Ak novo vzniknuté riešenie zlepšilo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6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sk-SK" sz="26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k-SK" sz="26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, nahradíme staré riešenie.</a:t>
                </a:r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B37EB21-A49D-5617-DB0F-655B52E65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93794"/>
                <a:ext cx="11391900" cy="5934958"/>
              </a:xfrm>
              <a:prstGeom prst="rect">
                <a:avLst/>
              </a:prstGeom>
              <a:blipFill>
                <a:blip r:embed="rId2"/>
                <a:stretch>
                  <a:fillRect l="-1660" b="-256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8">
            <a:extLst>
              <a:ext uri="{FF2B5EF4-FFF2-40B4-BE49-F238E27FC236}">
                <a16:creationId xmlns:a16="http://schemas.microsoft.com/office/drawing/2014/main" id="{293987BF-487C-53B9-9F58-470237CE56A9}"/>
              </a:ext>
            </a:extLst>
          </p:cNvPr>
          <p:cNvSpPr/>
          <p:nvPr/>
        </p:nvSpPr>
        <p:spPr>
          <a:xfrm rot="-2878660" flipH="1">
            <a:off x="13390116" y="-1714811"/>
            <a:ext cx="2755041" cy="9651419"/>
          </a:xfrm>
          <a:custGeom>
            <a:avLst/>
            <a:gdLst/>
            <a:ahLst/>
            <a:cxnLst/>
            <a:rect l="l" t="t" r="r" b="b"/>
            <a:pathLst>
              <a:path w="2755041" h="9651419">
                <a:moveTo>
                  <a:pt x="2755041" y="0"/>
                </a:moveTo>
                <a:lnTo>
                  <a:pt x="0" y="0"/>
                </a:lnTo>
                <a:lnTo>
                  <a:pt x="0" y="9651419"/>
                </a:lnTo>
                <a:lnTo>
                  <a:pt x="2755041" y="9651419"/>
                </a:lnTo>
                <a:lnTo>
                  <a:pt x="275504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5276AE6-2FA6-D28D-59BC-FAFFEC0E1F53}"/>
              </a:ext>
            </a:extLst>
          </p:cNvPr>
          <p:cNvSpPr/>
          <p:nvPr/>
        </p:nvSpPr>
        <p:spPr>
          <a:xfrm>
            <a:off x="16197110" y="380487"/>
            <a:ext cx="1831979" cy="1588826"/>
          </a:xfrm>
          <a:custGeom>
            <a:avLst/>
            <a:gdLst/>
            <a:ahLst/>
            <a:cxnLst/>
            <a:rect l="l" t="t" r="r" b="b"/>
            <a:pathLst>
              <a:path w="1831979" h="1588826">
                <a:moveTo>
                  <a:pt x="0" y="0"/>
                </a:moveTo>
                <a:lnTo>
                  <a:pt x="1831980" y="0"/>
                </a:lnTo>
                <a:lnTo>
                  <a:pt x="1831980" y="1588826"/>
                </a:lnTo>
                <a:lnTo>
                  <a:pt x="0" y="1588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347E9A6-8C0B-2E91-CF82-10ECF62EF2C3}"/>
              </a:ext>
            </a:extLst>
          </p:cNvPr>
          <p:cNvSpPr/>
          <p:nvPr/>
        </p:nvSpPr>
        <p:spPr>
          <a:xfrm>
            <a:off x="11965417" y="4434523"/>
            <a:ext cx="2777169" cy="2312624"/>
          </a:xfrm>
          <a:custGeom>
            <a:avLst/>
            <a:gdLst/>
            <a:ahLst/>
            <a:cxnLst/>
            <a:rect l="l" t="t" r="r" b="b"/>
            <a:pathLst>
              <a:path w="2777169" h="2312624">
                <a:moveTo>
                  <a:pt x="0" y="0"/>
                </a:moveTo>
                <a:lnTo>
                  <a:pt x="2777169" y="0"/>
                </a:lnTo>
                <a:lnTo>
                  <a:pt x="2777169" y="2312625"/>
                </a:lnTo>
                <a:lnTo>
                  <a:pt x="0" y="23126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4A5BBD8-0882-DC57-7A9B-41B6DAC92A2F}"/>
              </a:ext>
            </a:extLst>
          </p:cNvPr>
          <p:cNvSpPr txBox="1"/>
          <p:nvPr/>
        </p:nvSpPr>
        <p:spPr>
          <a:xfrm>
            <a:off x="930680" y="1320799"/>
            <a:ext cx="14020800" cy="227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Evolučné kroky založené </a:t>
            </a:r>
          </a:p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na rovnováhe záhrad</a:t>
            </a:r>
          </a:p>
        </p:txBody>
      </p:sp>
    </p:spTree>
    <p:extLst>
      <p:ext uri="{BB962C8B-B14F-4D97-AF65-F5344CB8AC3E}">
        <p14:creationId xmlns:p14="http://schemas.microsoft.com/office/powerpoint/2010/main" val="35258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9858-8EA4-71A6-C1B2-C42101D3A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387F25D-11EA-8051-3511-FFBBF88DE837}"/>
              </a:ext>
            </a:extLst>
          </p:cNvPr>
          <p:cNvSpPr/>
          <p:nvPr/>
        </p:nvSpPr>
        <p:spPr>
          <a:xfrm>
            <a:off x="0" y="7382825"/>
            <a:ext cx="18593680" cy="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E6342CC-0E0F-E489-E80A-5526699846CE}"/>
              </a:ext>
            </a:extLst>
          </p:cNvPr>
          <p:cNvGrpSpPr/>
          <p:nvPr/>
        </p:nvGrpSpPr>
        <p:grpSpPr>
          <a:xfrm>
            <a:off x="0" y="7382825"/>
            <a:ext cx="18288000" cy="3113725"/>
            <a:chOff x="0" y="0"/>
            <a:chExt cx="4816593" cy="8200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8098A26-0312-C286-14A0-9FAEDFD061C2}"/>
                </a:ext>
              </a:extLst>
            </p:cNvPr>
            <p:cNvSpPr/>
            <p:nvPr/>
          </p:nvSpPr>
          <p:spPr>
            <a:xfrm>
              <a:off x="0" y="0"/>
              <a:ext cx="4816592" cy="820076"/>
            </a:xfrm>
            <a:custGeom>
              <a:avLst/>
              <a:gdLst/>
              <a:ahLst/>
              <a:cxnLst/>
              <a:rect l="l" t="t" r="r" b="b"/>
              <a:pathLst>
                <a:path w="4816592" h="820076">
                  <a:moveTo>
                    <a:pt x="0" y="0"/>
                  </a:moveTo>
                  <a:lnTo>
                    <a:pt x="4816592" y="0"/>
                  </a:lnTo>
                  <a:lnTo>
                    <a:pt x="4816592" y="820076"/>
                  </a:lnTo>
                  <a:lnTo>
                    <a:pt x="0" y="820076"/>
                  </a:lnTo>
                  <a:close/>
                </a:path>
              </a:pathLst>
            </a:custGeom>
            <a:solidFill>
              <a:srgbClr val="8CCFDB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B1C5D1F-6428-FF45-BC82-79BA546CBF60}"/>
                </a:ext>
              </a:extLst>
            </p:cNvPr>
            <p:cNvSpPr txBox="1"/>
            <p:nvPr/>
          </p:nvSpPr>
          <p:spPr>
            <a:xfrm>
              <a:off x="0" y="-9525"/>
              <a:ext cx="4816593" cy="82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DCBB390-E40E-952C-ABD5-E4B4DE5E14C2}"/>
              </a:ext>
            </a:extLst>
          </p:cNvPr>
          <p:cNvSpPr/>
          <p:nvPr/>
        </p:nvSpPr>
        <p:spPr>
          <a:xfrm rot="-2878660" flipH="1">
            <a:off x="13390116" y="-1714811"/>
            <a:ext cx="2755041" cy="9651419"/>
          </a:xfrm>
          <a:custGeom>
            <a:avLst/>
            <a:gdLst/>
            <a:ahLst/>
            <a:cxnLst/>
            <a:rect l="l" t="t" r="r" b="b"/>
            <a:pathLst>
              <a:path w="2755041" h="9651419">
                <a:moveTo>
                  <a:pt x="2755041" y="0"/>
                </a:moveTo>
                <a:lnTo>
                  <a:pt x="0" y="0"/>
                </a:lnTo>
                <a:lnTo>
                  <a:pt x="0" y="9651419"/>
                </a:lnTo>
                <a:lnTo>
                  <a:pt x="2755041" y="9651419"/>
                </a:lnTo>
                <a:lnTo>
                  <a:pt x="27550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BA74862-FB04-E71D-7CF8-1D15899788F3}"/>
              </a:ext>
            </a:extLst>
          </p:cNvPr>
          <p:cNvSpPr/>
          <p:nvPr/>
        </p:nvSpPr>
        <p:spPr>
          <a:xfrm>
            <a:off x="16197110" y="380487"/>
            <a:ext cx="1831979" cy="1588826"/>
          </a:xfrm>
          <a:custGeom>
            <a:avLst/>
            <a:gdLst/>
            <a:ahLst/>
            <a:cxnLst/>
            <a:rect l="l" t="t" r="r" b="b"/>
            <a:pathLst>
              <a:path w="1831979" h="1588826">
                <a:moveTo>
                  <a:pt x="0" y="0"/>
                </a:moveTo>
                <a:lnTo>
                  <a:pt x="1831980" y="0"/>
                </a:lnTo>
                <a:lnTo>
                  <a:pt x="1831980" y="1588826"/>
                </a:lnTo>
                <a:lnTo>
                  <a:pt x="0" y="158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BCF39E2-FBD8-EB15-A135-2B0A70FE5031}"/>
              </a:ext>
            </a:extLst>
          </p:cNvPr>
          <p:cNvSpPr/>
          <p:nvPr/>
        </p:nvSpPr>
        <p:spPr>
          <a:xfrm>
            <a:off x="12420600" y="5143500"/>
            <a:ext cx="2777169" cy="2312624"/>
          </a:xfrm>
          <a:custGeom>
            <a:avLst/>
            <a:gdLst/>
            <a:ahLst/>
            <a:cxnLst/>
            <a:rect l="l" t="t" r="r" b="b"/>
            <a:pathLst>
              <a:path w="2777169" h="2312624">
                <a:moveTo>
                  <a:pt x="0" y="0"/>
                </a:moveTo>
                <a:lnTo>
                  <a:pt x="2777169" y="0"/>
                </a:lnTo>
                <a:lnTo>
                  <a:pt x="2777169" y="2312625"/>
                </a:lnTo>
                <a:lnTo>
                  <a:pt x="0" y="231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7D3198B-B190-C038-33D0-6C91F01EF6FC}"/>
              </a:ext>
            </a:extLst>
          </p:cNvPr>
          <p:cNvSpPr txBox="1"/>
          <p:nvPr/>
        </p:nvSpPr>
        <p:spPr>
          <a:xfrm>
            <a:off x="930680" y="1181100"/>
            <a:ext cx="14020800" cy="227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Adaptívne lokálne prehľadávanie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D1DFCEF-2A60-B83C-F757-BCFBA6A46394}"/>
              </a:ext>
            </a:extLst>
          </p:cNvPr>
          <p:cNvSpPr txBox="1"/>
          <p:nvPr/>
        </p:nvSpPr>
        <p:spPr>
          <a:xfrm>
            <a:off x="533400" y="3332778"/>
            <a:ext cx="12877800" cy="653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Prieskumná fáza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Aplikujeme všetky 4 operátory (NS1–NS4) na každú záhradu: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NS1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výmena dvoch úloh v rámci jedného agenta – optimalizácia času agenta.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NS2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výmena úloh medzi dvoma agentmi – efektívnosť trás oboch agentov.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NS3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presun úlohy v rámci jedného agenta – optimalizácia trasy agenta.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NS4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presun úlohy medzi dvoma agentmi – optimalizácia zaťaženia agentov.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Sledujeme jednotlivé úspechy s₁…s₄ (počet zlepšení).</a:t>
            </a:r>
            <a:endParaRPr lang="sk-SK" sz="2600" b="1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Fáza využitia znalostí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Spočítame pravdepodobnosti P(NSᵢ) = (sᵢ+1)/(s₁+s₂+s₃+s₄+4).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Pre </a:t>
            </a:r>
            <a:r>
              <a:rPr lang="el-GR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δ 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iterácií vyberieme operátor </a:t>
            </a:r>
            <a:r>
              <a:rPr lang="sk-SK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ruletovým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výberom a aplikujeme ho.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Ak sa riešenie zlepší, akceptujeme ho; inak ponecháme predchádzajúce riešenie.</a:t>
            </a:r>
          </a:p>
        </p:txBody>
      </p:sp>
    </p:spTree>
    <p:extLst>
      <p:ext uri="{BB962C8B-B14F-4D97-AF65-F5344CB8AC3E}">
        <p14:creationId xmlns:p14="http://schemas.microsoft.com/office/powerpoint/2010/main" val="6726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403277" y="-1746737"/>
            <a:ext cx="12857551" cy="7833141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3" name="AutoShape 3"/>
          <p:cNvSpPr/>
          <p:nvPr/>
        </p:nvSpPr>
        <p:spPr>
          <a:xfrm flipV="1">
            <a:off x="1414910" y="-638009"/>
            <a:ext cx="14934665" cy="9349510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4" name="AutoShape 4"/>
          <p:cNvSpPr/>
          <p:nvPr/>
        </p:nvSpPr>
        <p:spPr>
          <a:xfrm flipV="1">
            <a:off x="4441538" y="-638009"/>
            <a:ext cx="13846462" cy="9127854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5" name="Group 5"/>
          <p:cNvGrpSpPr/>
          <p:nvPr/>
        </p:nvGrpSpPr>
        <p:grpSpPr>
          <a:xfrm>
            <a:off x="1122234" y="8386255"/>
            <a:ext cx="585352" cy="608476"/>
            <a:chOff x="0" y="0"/>
            <a:chExt cx="78191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1911" cy="812800"/>
            </a:xfrm>
            <a:custGeom>
              <a:avLst/>
              <a:gdLst/>
              <a:ahLst/>
              <a:cxnLst/>
              <a:rect l="l" t="t" r="r" b="b"/>
              <a:pathLst>
                <a:path w="781911" h="812800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99039" y="5782165"/>
            <a:ext cx="608476" cy="60847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37300" y="8119292"/>
            <a:ext cx="608476" cy="60847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4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28032" y="2169833"/>
            <a:ext cx="7804020" cy="227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VÝSLEDKY EXPERIMENTOV</a:t>
            </a:r>
            <a:endParaRPr lang="en-US" sz="9300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A8432-EE7C-1234-4189-5BDD2DE53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5AC7F00-1A74-BC99-01D7-6C3F4B461923}"/>
              </a:ext>
            </a:extLst>
          </p:cNvPr>
          <p:cNvSpPr/>
          <p:nvPr/>
        </p:nvSpPr>
        <p:spPr>
          <a:xfrm>
            <a:off x="0" y="7382825"/>
            <a:ext cx="18593680" cy="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F7DD21E-5291-4D5A-CB08-BE5D8C1886C5}"/>
              </a:ext>
            </a:extLst>
          </p:cNvPr>
          <p:cNvGrpSpPr/>
          <p:nvPr/>
        </p:nvGrpSpPr>
        <p:grpSpPr>
          <a:xfrm>
            <a:off x="0" y="7382825"/>
            <a:ext cx="18288000" cy="3113725"/>
            <a:chOff x="0" y="0"/>
            <a:chExt cx="4816593" cy="8200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77D32EF-0520-68AD-3578-0EDD2E7F72A5}"/>
                </a:ext>
              </a:extLst>
            </p:cNvPr>
            <p:cNvSpPr/>
            <p:nvPr/>
          </p:nvSpPr>
          <p:spPr>
            <a:xfrm>
              <a:off x="0" y="0"/>
              <a:ext cx="4816592" cy="820076"/>
            </a:xfrm>
            <a:custGeom>
              <a:avLst/>
              <a:gdLst/>
              <a:ahLst/>
              <a:cxnLst/>
              <a:rect l="l" t="t" r="r" b="b"/>
              <a:pathLst>
                <a:path w="4816592" h="820076">
                  <a:moveTo>
                    <a:pt x="0" y="0"/>
                  </a:moveTo>
                  <a:lnTo>
                    <a:pt x="4816592" y="0"/>
                  </a:lnTo>
                  <a:lnTo>
                    <a:pt x="4816592" y="820076"/>
                  </a:lnTo>
                  <a:lnTo>
                    <a:pt x="0" y="820076"/>
                  </a:lnTo>
                  <a:close/>
                </a:path>
              </a:pathLst>
            </a:custGeom>
            <a:solidFill>
              <a:srgbClr val="8CCFDB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4D5D268-BF08-5488-0468-5A5ACB2ECEBD}"/>
                </a:ext>
              </a:extLst>
            </p:cNvPr>
            <p:cNvSpPr txBox="1"/>
            <p:nvPr/>
          </p:nvSpPr>
          <p:spPr>
            <a:xfrm>
              <a:off x="0" y="-9525"/>
              <a:ext cx="4816593" cy="82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1594EE3-B5EA-5ADF-A235-7BD08EF8A6B1}"/>
              </a:ext>
            </a:extLst>
          </p:cNvPr>
          <p:cNvSpPr txBox="1"/>
          <p:nvPr/>
        </p:nvSpPr>
        <p:spPr>
          <a:xfrm>
            <a:off x="836729" y="3307678"/>
            <a:ext cx="12496800" cy="5933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Pre experimenty bolo použitých 125 „kalibračných“ spustení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Konfigurácie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Počet záhrad ℎ ∈ { 4, 5, 6, 7, 8 }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Počet robotov 𝑚 ∈ { 20, 24, 28, 32, 36 }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Počet </a:t>
            </a:r>
            <a:r>
              <a:rPr lang="sk-SK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dronov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𝑙 ∈ { 20, 24, 28, 32, 36 }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Postup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Testovaných bolo 64 kombinácií parametrov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veľkosť populácie 𝑃𝑆 ∈ { 10, 15, 20, 25 }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počet extra evolučných krokov pre kritické záhrady 𝜇 ∈ { 2, 4, 8, 12 }</a:t>
            </a:r>
            <a:r>
              <a:rPr lang="el-GR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sk-SK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počet adaptívnych lokálnych prehľadávaní na záhradu 𝛿 ∈ { 10, 20, 30, 40 }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Výsledky kalibrácie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Najlepšie nastavenie bolo pre parametre 𝑃𝑆 = 15, 𝜇 = 8, 𝛿 = 30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7D6885F-C5C7-F3AE-B084-1C50F2E14984}"/>
              </a:ext>
            </a:extLst>
          </p:cNvPr>
          <p:cNvSpPr/>
          <p:nvPr/>
        </p:nvSpPr>
        <p:spPr>
          <a:xfrm rot="-2878660" flipH="1">
            <a:off x="13390116" y="-1714811"/>
            <a:ext cx="2755041" cy="9651419"/>
          </a:xfrm>
          <a:custGeom>
            <a:avLst/>
            <a:gdLst/>
            <a:ahLst/>
            <a:cxnLst/>
            <a:rect l="l" t="t" r="r" b="b"/>
            <a:pathLst>
              <a:path w="2755041" h="9651419">
                <a:moveTo>
                  <a:pt x="2755041" y="0"/>
                </a:moveTo>
                <a:lnTo>
                  <a:pt x="0" y="0"/>
                </a:lnTo>
                <a:lnTo>
                  <a:pt x="0" y="9651419"/>
                </a:lnTo>
                <a:lnTo>
                  <a:pt x="2755041" y="9651419"/>
                </a:lnTo>
                <a:lnTo>
                  <a:pt x="27550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C9C2551-7ACC-F2C0-EF7D-EF74AE9CC9C4}"/>
              </a:ext>
            </a:extLst>
          </p:cNvPr>
          <p:cNvSpPr/>
          <p:nvPr/>
        </p:nvSpPr>
        <p:spPr>
          <a:xfrm>
            <a:off x="16197110" y="380487"/>
            <a:ext cx="1831979" cy="1588826"/>
          </a:xfrm>
          <a:custGeom>
            <a:avLst/>
            <a:gdLst/>
            <a:ahLst/>
            <a:cxnLst/>
            <a:rect l="l" t="t" r="r" b="b"/>
            <a:pathLst>
              <a:path w="1831979" h="1588826">
                <a:moveTo>
                  <a:pt x="0" y="0"/>
                </a:moveTo>
                <a:lnTo>
                  <a:pt x="1831980" y="0"/>
                </a:lnTo>
                <a:lnTo>
                  <a:pt x="1831980" y="1588826"/>
                </a:lnTo>
                <a:lnTo>
                  <a:pt x="0" y="158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E10F97A-94D9-ED5D-64C4-0E94BEBFA809}"/>
              </a:ext>
            </a:extLst>
          </p:cNvPr>
          <p:cNvSpPr/>
          <p:nvPr/>
        </p:nvSpPr>
        <p:spPr>
          <a:xfrm>
            <a:off x="11965417" y="4434523"/>
            <a:ext cx="2777169" cy="2312624"/>
          </a:xfrm>
          <a:custGeom>
            <a:avLst/>
            <a:gdLst/>
            <a:ahLst/>
            <a:cxnLst/>
            <a:rect l="l" t="t" r="r" b="b"/>
            <a:pathLst>
              <a:path w="2777169" h="2312624">
                <a:moveTo>
                  <a:pt x="0" y="0"/>
                </a:moveTo>
                <a:lnTo>
                  <a:pt x="2777169" y="0"/>
                </a:lnTo>
                <a:lnTo>
                  <a:pt x="2777169" y="2312625"/>
                </a:lnTo>
                <a:lnTo>
                  <a:pt x="0" y="231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55520F7-C04E-87BE-C37F-881B05264249}"/>
              </a:ext>
            </a:extLst>
          </p:cNvPr>
          <p:cNvSpPr txBox="1"/>
          <p:nvPr/>
        </p:nvSpPr>
        <p:spPr>
          <a:xfrm>
            <a:off x="930680" y="1104900"/>
            <a:ext cx="14020800" cy="227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Výber parametrov a </a:t>
            </a:r>
          </a:p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komponentov IEAPK</a:t>
            </a:r>
          </a:p>
        </p:txBody>
      </p:sp>
    </p:spTree>
    <p:extLst>
      <p:ext uri="{BB962C8B-B14F-4D97-AF65-F5344CB8AC3E}">
        <p14:creationId xmlns:p14="http://schemas.microsoft.com/office/powerpoint/2010/main" val="1187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6A96-6DA1-4B6D-CC76-F2DC95E91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2B5BB1-1E66-90CE-7A4D-15D0B259F15A}"/>
              </a:ext>
            </a:extLst>
          </p:cNvPr>
          <p:cNvSpPr/>
          <p:nvPr/>
        </p:nvSpPr>
        <p:spPr>
          <a:xfrm>
            <a:off x="0" y="7382825"/>
            <a:ext cx="18593680" cy="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B6A4DC1-406E-5FC2-1BAA-5111D76494C1}"/>
              </a:ext>
            </a:extLst>
          </p:cNvPr>
          <p:cNvGrpSpPr/>
          <p:nvPr/>
        </p:nvGrpSpPr>
        <p:grpSpPr>
          <a:xfrm>
            <a:off x="0" y="7382825"/>
            <a:ext cx="18288000" cy="3113725"/>
            <a:chOff x="0" y="0"/>
            <a:chExt cx="4816593" cy="8200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946D683-79CD-835A-3231-F420CC3A7EA2}"/>
                </a:ext>
              </a:extLst>
            </p:cNvPr>
            <p:cNvSpPr/>
            <p:nvPr/>
          </p:nvSpPr>
          <p:spPr>
            <a:xfrm>
              <a:off x="0" y="0"/>
              <a:ext cx="4816592" cy="820076"/>
            </a:xfrm>
            <a:custGeom>
              <a:avLst/>
              <a:gdLst/>
              <a:ahLst/>
              <a:cxnLst/>
              <a:rect l="l" t="t" r="r" b="b"/>
              <a:pathLst>
                <a:path w="4816592" h="820076">
                  <a:moveTo>
                    <a:pt x="0" y="0"/>
                  </a:moveTo>
                  <a:lnTo>
                    <a:pt x="4816592" y="0"/>
                  </a:lnTo>
                  <a:lnTo>
                    <a:pt x="4816592" y="820076"/>
                  </a:lnTo>
                  <a:lnTo>
                    <a:pt x="0" y="820076"/>
                  </a:lnTo>
                  <a:close/>
                </a:path>
              </a:pathLst>
            </a:custGeom>
            <a:solidFill>
              <a:srgbClr val="8CCFDB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76E5973-D0C3-4D82-C8CC-C0DCB474D3FA}"/>
                </a:ext>
              </a:extLst>
            </p:cNvPr>
            <p:cNvSpPr txBox="1"/>
            <p:nvPr/>
          </p:nvSpPr>
          <p:spPr>
            <a:xfrm>
              <a:off x="0" y="-9525"/>
              <a:ext cx="4816593" cy="82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C7268FF-4C9E-CF2C-5051-FFABAF4C1359}"/>
              </a:ext>
            </a:extLst>
          </p:cNvPr>
          <p:cNvSpPr txBox="1"/>
          <p:nvPr/>
        </p:nvSpPr>
        <p:spPr>
          <a:xfrm>
            <a:off x="836729" y="3307678"/>
            <a:ext cx="12496800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Následne bolo použitých 375 „testovacích“ spustení, každé otestované 4-krát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Tieto výsledky boli kontrolované oproti „kalibračným“ spusteniam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Varianty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IEAPK-1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bez heuristickej inicializácie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IEAPK-2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bez EVO </a:t>
            </a:r>
            <a:r>
              <a:rPr lang="sk-SK" sz="26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redistribučnej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fázy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IEAPK-3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bez fázy </a:t>
            </a:r>
            <a:r>
              <a:rPr lang="sk-SK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rovnováhy záhrad</a:t>
            </a:r>
            <a:endParaRPr lang="sk-SK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IEAPK-4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bez adaptívneho lokálneho prehľadávania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Pre vyhodnotenie sa použila relatívna percentuálna odchýlka (RPD)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6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Výsledok experimentov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Plný IEAPK prekonal všetky testovacie varianty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7CBD663-BB02-2E64-F976-3998B49BFB11}"/>
              </a:ext>
            </a:extLst>
          </p:cNvPr>
          <p:cNvSpPr/>
          <p:nvPr/>
        </p:nvSpPr>
        <p:spPr>
          <a:xfrm rot="-2878660" flipH="1">
            <a:off x="13390116" y="-1714811"/>
            <a:ext cx="2755041" cy="9651419"/>
          </a:xfrm>
          <a:custGeom>
            <a:avLst/>
            <a:gdLst/>
            <a:ahLst/>
            <a:cxnLst/>
            <a:rect l="l" t="t" r="r" b="b"/>
            <a:pathLst>
              <a:path w="2755041" h="9651419">
                <a:moveTo>
                  <a:pt x="2755041" y="0"/>
                </a:moveTo>
                <a:lnTo>
                  <a:pt x="0" y="0"/>
                </a:lnTo>
                <a:lnTo>
                  <a:pt x="0" y="9651419"/>
                </a:lnTo>
                <a:lnTo>
                  <a:pt x="2755041" y="9651419"/>
                </a:lnTo>
                <a:lnTo>
                  <a:pt x="27550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FBEBD95-EF89-94A2-274B-9DFDD5AFD6A9}"/>
              </a:ext>
            </a:extLst>
          </p:cNvPr>
          <p:cNvSpPr/>
          <p:nvPr/>
        </p:nvSpPr>
        <p:spPr>
          <a:xfrm>
            <a:off x="16197110" y="380487"/>
            <a:ext cx="1831979" cy="1588826"/>
          </a:xfrm>
          <a:custGeom>
            <a:avLst/>
            <a:gdLst/>
            <a:ahLst/>
            <a:cxnLst/>
            <a:rect l="l" t="t" r="r" b="b"/>
            <a:pathLst>
              <a:path w="1831979" h="1588826">
                <a:moveTo>
                  <a:pt x="0" y="0"/>
                </a:moveTo>
                <a:lnTo>
                  <a:pt x="1831980" y="0"/>
                </a:lnTo>
                <a:lnTo>
                  <a:pt x="1831980" y="1588826"/>
                </a:lnTo>
                <a:lnTo>
                  <a:pt x="0" y="158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3759C8A-AD20-ED9A-7E52-D8B2BC5928B6}"/>
              </a:ext>
            </a:extLst>
          </p:cNvPr>
          <p:cNvSpPr/>
          <p:nvPr/>
        </p:nvSpPr>
        <p:spPr>
          <a:xfrm>
            <a:off x="11965417" y="4434523"/>
            <a:ext cx="2777169" cy="2312624"/>
          </a:xfrm>
          <a:custGeom>
            <a:avLst/>
            <a:gdLst/>
            <a:ahLst/>
            <a:cxnLst/>
            <a:rect l="l" t="t" r="r" b="b"/>
            <a:pathLst>
              <a:path w="2777169" h="2312624">
                <a:moveTo>
                  <a:pt x="0" y="0"/>
                </a:moveTo>
                <a:lnTo>
                  <a:pt x="2777169" y="0"/>
                </a:lnTo>
                <a:lnTo>
                  <a:pt x="2777169" y="2312625"/>
                </a:lnTo>
                <a:lnTo>
                  <a:pt x="0" y="231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A312AFA-F6B2-C0FE-3561-BC77958AD5F4}"/>
              </a:ext>
            </a:extLst>
          </p:cNvPr>
          <p:cNvSpPr txBox="1"/>
          <p:nvPr/>
        </p:nvSpPr>
        <p:spPr>
          <a:xfrm>
            <a:off x="930680" y="1104900"/>
            <a:ext cx="14020800" cy="227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Výber parametrov a </a:t>
            </a:r>
          </a:p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komponentov IEAPK</a:t>
            </a:r>
          </a:p>
        </p:txBody>
      </p:sp>
    </p:spTree>
    <p:extLst>
      <p:ext uri="{BB962C8B-B14F-4D97-AF65-F5344CB8AC3E}">
        <p14:creationId xmlns:p14="http://schemas.microsoft.com/office/powerpoint/2010/main" val="94229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34897"/>
            <a:ext cx="5221355" cy="4462355"/>
            <a:chOff x="0" y="0"/>
            <a:chExt cx="1338918" cy="11442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917" cy="1144286"/>
            </a:xfrm>
            <a:custGeom>
              <a:avLst/>
              <a:gdLst/>
              <a:ahLst/>
              <a:cxnLst/>
              <a:rect l="l" t="t" r="r" b="b"/>
              <a:pathLst>
                <a:path w="1338917" h="1144286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1099804"/>
                  </a:lnTo>
                  <a:cubicBezTo>
                    <a:pt x="1338917" y="1124371"/>
                    <a:pt x="1319002" y="1144286"/>
                    <a:pt x="1294435" y="1144286"/>
                  </a:cubicBezTo>
                  <a:lnTo>
                    <a:pt x="44482" y="1144286"/>
                  </a:lnTo>
                  <a:cubicBezTo>
                    <a:pt x="19915" y="1144286"/>
                    <a:pt x="0" y="1124371"/>
                    <a:pt x="0" y="1099804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338918" cy="1153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066794"/>
            <a:ext cx="5221355" cy="927441"/>
            <a:chOff x="0" y="0"/>
            <a:chExt cx="1338918" cy="2378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8917" cy="237825"/>
            </a:xfrm>
            <a:custGeom>
              <a:avLst/>
              <a:gdLst/>
              <a:ahLst/>
              <a:cxnLst/>
              <a:rect l="l" t="t" r="r" b="b"/>
              <a:pathLst>
                <a:path w="1338917" h="237825">
                  <a:moveTo>
                    <a:pt x="0" y="0"/>
                  </a:moveTo>
                  <a:lnTo>
                    <a:pt x="1338917" y="0"/>
                  </a:lnTo>
                  <a:lnTo>
                    <a:pt x="1338917" y="237825"/>
                  </a:lnTo>
                  <a:lnTo>
                    <a:pt x="0" y="237825"/>
                  </a:lnTo>
                  <a:close/>
                </a:path>
              </a:pathLst>
            </a:custGeom>
            <a:solidFill>
              <a:srgbClr val="BFDD76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338918" cy="25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V každom sade sú: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3323" y="5434897"/>
            <a:ext cx="5221355" cy="4462355"/>
            <a:chOff x="0" y="0"/>
            <a:chExt cx="1338918" cy="1144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8917" cy="1144286"/>
            </a:xfrm>
            <a:custGeom>
              <a:avLst/>
              <a:gdLst/>
              <a:ahLst/>
              <a:cxnLst/>
              <a:rect l="l" t="t" r="r" b="b"/>
              <a:pathLst>
                <a:path w="1338917" h="1144286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1099804"/>
                  </a:lnTo>
                  <a:cubicBezTo>
                    <a:pt x="1338917" y="1124371"/>
                    <a:pt x="1319002" y="1144286"/>
                    <a:pt x="1294435" y="1144286"/>
                  </a:cubicBezTo>
                  <a:lnTo>
                    <a:pt x="44482" y="1144286"/>
                  </a:lnTo>
                  <a:cubicBezTo>
                    <a:pt x="19915" y="1144286"/>
                    <a:pt x="0" y="1124371"/>
                    <a:pt x="0" y="1099804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338918" cy="1153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33323" y="4066794"/>
            <a:ext cx="5221355" cy="927441"/>
            <a:chOff x="0" y="0"/>
            <a:chExt cx="1338918" cy="2378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8917" cy="237825"/>
            </a:xfrm>
            <a:custGeom>
              <a:avLst/>
              <a:gdLst/>
              <a:ahLst/>
              <a:cxnLst/>
              <a:rect l="l" t="t" r="r" b="b"/>
              <a:pathLst>
                <a:path w="1338917" h="237825">
                  <a:moveTo>
                    <a:pt x="0" y="0"/>
                  </a:moveTo>
                  <a:lnTo>
                    <a:pt x="1338917" y="0"/>
                  </a:lnTo>
                  <a:lnTo>
                    <a:pt x="1338917" y="237825"/>
                  </a:lnTo>
                  <a:lnTo>
                    <a:pt x="0" y="237825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338918" cy="25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Komplikácia: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037945" y="5434897"/>
            <a:ext cx="5221355" cy="4462355"/>
            <a:chOff x="0" y="0"/>
            <a:chExt cx="1338918" cy="11442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8917" cy="1144286"/>
            </a:xfrm>
            <a:custGeom>
              <a:avLst/>
              <a:gdLst/>
              <a:ahLst/>
              <a:cxnLst/>
              <a:rect l="l" t="t" r="r" b="b"/>
              <a:pathLst>
                <a:path w="1338917" h="1144286">
                  <a:moveTo>
                    <a:pt x="44482" y="0"/>
                  </a:moveTo>
                  <a:lnTo>
                    <a:pt x="1294435" y="0"/>
                  </a:lnTo>
                  <a:cubicBezTo>
                    <a:pt x="1306233" y="0"/>
                    <a:pt x="1317547" y="4687"/>
                    <a:pt x="1325889" y="13029"/>
                  </a:cubicBezTo>
                  <a:cubicBezTo>
                    <a:pt x="1334231" y="21371"/>
                    <a:pt x="1338917" y="32685"/>
                    <a:pt x="1338917" y="44482"/>
                  </a:cubicBezTo>
                  <a:lnTo>
                    <a:pt x="1338917" y="1099804"/>
                  </a:lnTo>
                  <a:cubicBezTo>
                    <a:pt x="1338917" y="1124371"/>
                    <a:pt x="1319002" y="1144286"/>
                    <a:pt x="1294435" y="1144286"/>
                  </a:cubicBezTo>
                  <a:lnTo>
                    <a:pt x="44482" y="1144286"/>
                  </a:lnTo>
                  <a:cubicBezTo>
                    <a:pt x="19915" y="1144286"/>
                    <a:pt x="0" y="1124371"/>
                    <a:pt x="0" y="1099804"/>
                  </a:cubicBezTo>
                  <a:lnTo>
                    <a:pt x="0" y="44482"/>
                  </a:lnTo>
                  <a:cubicBezTo>
                    <a:pt x="0" y="19915"/>
                    <a:pt x="19915" y="0"/>
                    <a:pt x="4448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338918" cy="1153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37945" y="4066794"/>
            <a:ext cx="5221355" cy="927441"/>
            <a:chOff x="0" y="0"/>
            <a:chExt cx="1338918" cy="2378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8917" cy="237825"/>
            </a:xfrm>
            <a:custGeom>
              <a:avLst/>
              <a:gdLst/>
              <a:ahLst/>
              <a:cxnLst/>
              <a:rect l="l" t="t" r="r" b="b"/>
              <a:pathLst>
                <a:path w="1338917" h="237825">
                  <a:moveTo>
                    <a:pt x="0" y="0"/>
                  </a:moveTo>
                  <a:lnTo>
                    <a:pt x="1338917" y="0"/>
                  </a:lnTo>
                  <a:lnTo>
                    <a:pt x="1338917" y="237825"/>
                  </a:lnTo>
                  <a:lnTo>
                    <a:pt x="0" y="237825"/>
                  </a:lnTo>
                  <a:close/>
                </a:path>
              </a:pathLst>
            </a:custGeom>
            <a:solidFill>
              <a:srgbClr val="8CCFDB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338918" cy="25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Cieľ: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13294827" y="-2356708"/>
            <a:ext cx="6239866" cy="3735078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21" name="AutoShape 21"/>
          <p:cNvSpPr/>
          <p:nvPr/>
        </p:nvSpPr>
        <p:spPr>
          <a:xfrm flipV="1">
            <a:off x="13285830" y="-855184"/>
            <a:ext cx="6002730" cy="3735078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22" name="AutoShape 22"/>
          <p:cNvSpPr/>
          <p:nvPr/>
        </p:nvSpPr>
        <p:spPr>
          <a:xfrm flipV="1">
            <a:off x="16149517" y="-1481555"/>
            <a:ext cx="6239866" cy="3735078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23" name="Group 23"/>
          <p:cNvGrpSpPr/>
          <p:nvPr/>
        </p:nvGrpSpPr>
        <p:grpSpPr>
          <a:xfrm>
            <a:off x="13058106" y="2492196"/>
            <a:ext cx="455448" cy="473440"/>
            <a:chOff x="0" y="0"/>
            <a:chExt cx="781911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81911" cy="812800"/>
            </a:xfrm>
            <a:custGeom>
              <a:avLst/>
              <a:gdLst/>
              <a:ahLst/>
              <a:cxnLst/>
              <a:rect l="l" t="t" r="r" b="b"/>
              <a:pathLst>
                <a:path w="781911" h="812800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8CCFDB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1028700"/>
            <a:ext cx="9419556" cy="2374942"/>
            <a:chOff x="0" y="0"/>
            <a:chExt cx="12559409" cy="3166589"/>
          </a:xfrm>
        </p:grpSpPr>
        <p:sp>
          <p:nvSpPr>
            <p:cNvPr id="27" name="TextBox 27"/>
            <p:cNvSpPr txBox="1"/>
            <p:nvPr/>
          </p:nvSpPr>
          <p:spPr>
            <a:xfrm>
              <a:off x="0" y="190500"/>
              <a:ext cx="12559409" cy="1528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075"/>
                </a:lnSpc>
              </a:pPr>
              <a:r>
                <a:rPr lang="en-US" sz="85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1. AKÝ JE PROBLÉM?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848964"/>
              <a:ext cx="12559409" cy="1317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Máme niekoľko sadov rozptýlených na rôznych miestach...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006763" y="6002044"/>
            <a:ext cx="4274474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Viacero sadov, kde každý sad má inú veľkosť aj množstvo stromov.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507152" y="5975311"/>
            <a:ext cx="4274474" cy="342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Cieľom je </a:t>
            </a:r>
            <a:r>
              <a:rPr lang="en-US" sz="2600" b="1">
                <a:solidFill>
                  <a:srgbClr val="323030"/>
                </a:solidFill>
                <a:latin typeface="Roboto Bold"/>
                <a:ea typeface="Roboto Bold"/>
                <a:cs typeface="Roboto Bold"/>
                <a:sym typeface="Roboto Bold"/>
              </a:rPr>
              <a:t>minimalizovať čas</a:t>
            </a: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kým sa všetci roboti a drony po dokončení úloh vrátia do depa </a:t>
            </a:r>
            <a:r>
              <a:rPr lang="en-US" sz="2600" b="1">
                <a:solidFill>
                  <a:srgbClr val="323030"/>
                </a:solidFill>
                <a:latin typeface="Roboto Bold"/>
                <a:ea typeface="Roboto Bold"/>
                <a:cs typeface="Roboto Bold"/>
                <a:sym typeface="Roboto Bold"/>
              </a:rPr>
              <a:t>v najpomalšom sade.</a:t>
            </a: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3380"/>
              </a:lnSpc>
            </a:pPr>
            <a:endParaRPr lang="en-US" sz="260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– teda chceme skrátiť ten “najhorší” čas medzi všetkými sadmi.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3058106" y="1141650"/>
            <a:ext cx="473440" cy="473440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912797" y="1965204"/>
            <a:ext cx="473440" cy="473440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08241" y="6030619"/>
            <a:ext cx="4662272" cy="1379875"/>
            <a:chOff x="0" y="0"/>
            <a:chExt cx="6216362" cy="1839834"/>
          </a:xfrm>
        </p:grpSpPr>
        <p:sp>
          <p:nvSpPr>
            <p:cNvPr id="38" name="TextBox 38"/>
            <p:cNvSpPr txBox="1"/>
            <p:nvPr/>
          </p:nvSpPr>
          <p:spPr>
            <a:xfrm>
              <a:off x="0" y="712286"/>
              <a:ext cx="6216362" cy="1127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Majú na starosti opelenie stromov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6216362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 b="1" spc="11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OPEĽOVACÍ ROBOTI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08241" y="8307050"/>
            <a:ext cx="4662272" cy="951250"/>
            <a:chOff x="0" y="0"/>
            <a:chExt cx="6216362" cy="1268334"/>
          </a:xfrm>
        </p:grpSpPr>
        <p:sp>
          <p:nvSpPr>
            <p:cNvPr id="41" name="TextBox 41"/>
            <p:cNvSpPr txBox="1"/>
            <p:nvPr/>
          </p:nvSpPr>
          <p:spPr>
            <a:xfrm>
              <a:off x="0" y="712286"/>
              <a:ext cx="6216362" cy="55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Majú na starosti postrek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6216362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 spc="11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POSTREKOVACIE DRONY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7006763" y="8127672"/>
            <a:ext cx="4274474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80"/>
              </a:lnSpc>
            </a:pPr>
            <a:r>
              <a:rPr lang="en-US" sz="260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Dron nesmie začať postrek, kým robot úplne nedokončí opelenie toho istého stromu.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929" y="-1707961"/>
            <a:ext cx="12655222" cy="7415228"/>
            <a:chOff x="0" y="0"/>
            <a:chExt cx="16873629" cy="9886971"/>
          </a:xfrm>
        </p:grpSpPr>
        <p:sp>
          <p:nvSpPr>
            <p:cNvPr id="3" name="AutoShape 3"/>
            <p:cNvSpPr/>
            <p:nvPr/>
          </p:nvSpPr>
          <p:spPr>
            <a:xfrm flipV="1">
              <a:off x="427610" y="29526"/>
              <a:ext cx="11271652" cy="6747019"/>
            </a:xfrm>
            <a:prstGeom prst="line">
              <a:avLst/>
            </a:prstGeom>
            <a:ln w="68824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411359" y="2741868"/>
              <a:ext cx="10843291" cy="6747019"/>
            </a:xfrm>
            <a:prstGeom prst="line">
              <a:avLst/>
            </a:prstGeom>
            <a:ln w="68824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5584303" y="1610395"/>
              <a:ext cx="11271652" cy="6747019"/>
            </a:xfrm>
            <a:prstGeom prst="line">
              <a:avLst/>
            </a:prstGeom>
            <a:ln w="68824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9031751"/>
              <a:ext cx="822718" cy="855220"/>
              <a:chOff x="0" y="0"/>
              <a:chExt cx="781911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8191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1911" h="812800">
                    <a:moveTo>
                      <a:pt x="390955" y="0"/>
                    </a:moveTo>
                    <a:cubicBezTo>
                      <a:pt x="175037" y="0"/>
                      <a:pt x="0" y="181951"/>
                      <a:pt x="0" y="406400"/>
                    </a:cubicBezTo>
                    <a:cubicBezTo>
                      <a:pt x="0" y="630849"/>
                      <a:pt x="175037" y="812800"/>
                      <a:pt x="390955" y="812800"/>
                    </a:cubicBezTo>
                    <a:cubicBezTo>
                      <a:pt x="606874" y="812800"/>
                      <a:pt x="781911" y="630849"/>
                      <a:pt x="781911" y="406400"/>
                    </a:cubicBezTo>
                    <a:cubicBezTo>
                      <a:pt x="781911" y="181951"/>
                      <a:pt x="606874" y="0"/>
                      <a:pt x="390955" y="0"/>
                    </a:cubicBezTo>
                    <a:close/>
                  </a:path>
                </a:pathLst>
              </a:custGeom>
              <a:solidFill>
                <a:srgbClr val="8CCFDB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3304" y="66675"/>
                <a:ext cx="635303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6348936"/>
              <a:ext cx="855220" cy="85522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DD76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156694" y="7836598"/>
              <a:ext cx="855220" cy="85522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BBF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6820168" y="1028700"/>
            <a:ext cx="10439132" cy="3915501"/>
            <a:chOff x="0" y="0"/>
            <a:chExt cx="2676918" cy="10040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76918" cy="1004056"/>
            </a:xfrm>
            <a:custGeom>
              <a:avLst/>
              <a:gdLst/>
              <a:ahLst/>
              <a:cxnLst/>
              <a:rect l="l" t="t" r="r" b="b"/>
              <a:pathLst>
                <a:path w="2676918" h="1004056">
                  <a:moveTo>
                    <a:pt x="22249" y="0"/>
                  </a:moveTo>
                  <a:lnTo>
                    <a:pt x="2654669" y="0"/>
                  </a:lnTo>
                  <a:cubicBezTo>
                    <a:pt x="2666957" y="0"/>
                    <a:pt x="2676918" y="9961"/>
                    <a:pt x="2676918" y="22249"/>
                  </a:cubicBezTo>
                  <a:lnTo>
                    <a:pt x="2676918" y="981807"/>
                  </a:lnTo>
                  <a:cubicBezTo>
                    <a:pt x="2676918" y="994095"/>
                    <a:pt x="2666957" y="1004056"/>
                    <a:pt x="2654669" y="1004056"/>
                  </a:cubicBezTo>
                  <a:lnTo>
                    <a:pt x="22249" y="1004056"/>
                  </a:lnTo>
                  <a:cubicBezTo>
                    <a:pt x="9961" y="1004056"/>
                    <a:pt x="0" y="994095"/>
                    <a:pt x="0" y="981807"/>
                  </a:cubicBezTo>
                  <a:lnTo>
                    <a:pt x="0" y="22249"/>
                  </a:lnTo>
                  <a:cubicBezTo>
                    <a:pt x="0" y="9961"/>
                    <a:pt x="9961" y="0"/>
                    <a:pt x="22249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2676918" cy="1013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820168" y="5342799"/>
            <a:ext cx="10439132" cy="3915501"/>
            <a:chOff x="0" y="0"/>
            <a:chExt cx="2676918" cy="10040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76918" cy="1004056"/>
            </a:xfrm>
            <a:custGeom>
              <a:avLst/>
              <a:gdLst/>
              <a:ahLst/>
              <a:cxnLst/>
              <a:rect l="l" t="t" r="r" b="b"/>
              <a:pathLst>
                <a:path w="2676918" h="1004056">
                  <a:moveTo>
                    <a:pt x="22249" y="0"/>
                  </a:moveTo>
                  <a:lnTo>
                    <a:pt x="2654669" y="0"/>
                  </a:lnTo>
                  <a:cubicBezTo>
                    <a:pt x="2666957" y="0"/>
                    <a:pt x="2676918" y="9961"/>
                    <a:pt x="2676918" y="22249"/>
                  </a:cubicBezTo>
                  <a:lnTo>
                    <a:pt x="2676918" y="981807"/>
                  </a:lnTo>
                  <a:cubicBezTo>
                    <a:pt x="2676918" y="994095"/>
                    <a:pt x="2666957" y="1004056"/>
                    <a:pt x="2654669" y="1004056"/>
                  </a:cubicBezTo>
                  <a:lnTo>
                    <a:pt x="22249" y="1004056"/>
                  </a:lnTo>
                  <a:cubicBezTo>
                    <a:pt x="9961" y="1004056"/>
                    <a:pt x="0" y="994095"/>
                    <a:pt x="0" y="981807"/>
                  </a:cubicBezTo>
                  <a:lnTo>
                    <a:pt x="0" y="22249"/>
                  </a:lnTo>
                  <a:cubicBezTo>
                    <a:pt x="0" y="9961"/>
                    <a:pt x="9961" y="0"/>
                    <a:pt x="22249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676918" cy="1013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7268236" y="1601553"/>
            <a:ext cx="3693059" cy="2769795"/>
          </a:xfrm>
          <a:custGeom>
            <a:avLst/>
            <a:gdLst/>
            <a:ahLst/>
            <a:cxnLst/>
            <a:rect l="l" t="t" r="r" b="b"/>
            <a:pathLst>
              <a:path w="3693059" h="2769795">
                <a:moveTo>
                  <a:pt x="0" y="0"/>
                </a:moveTo>
                <a:lnTo>
                  <a:pt x="3693060" y="0"/>
                </a:lnTo>
                <a:lnTo>
                  <a:pt x="3693060" y="2769795"/>
                </a:lnTo>
                <a:lnTo>
                  <a:pt x="0" y="2769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2" name="Freeform 22"/>
          <p:cNvSpPr/>
          <p:nvPr/>
        </p:nvSpPr>
        <p:spPr>
          <a:xfrm>
            <a:off x="12427477" y="5783986"/>
            <a:ext cx="4493521" cy="3033126"/>
          </a:xfrm>
          <a:custGeom>
            <a:avLst/>
            <a:gdLst/>
            <a:ahLst/>
            <a:cxnLst/>
            <a:rect l="l" t="t" r="r" b="b"/>
            <a:pathLst>
              <a:path w="4493521" h="3033126">
                <a:moveTo>
                  <a:pt x="0" y="0"/>
                </a:moveTo>
                <a:lnTo>
                  <a:pt x="4493520" y="0"/>
                </a:lnTo>
                <a:lnTo>
                  <a:pt x="4493520" y="3033127"/>
                </a:lnTo>
                <a:lnTo>
                  <a:pt x="0" y="3033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23" name="TextBox 23"/>
          <p:cNvSpPr txBox="1"/>
          <p:nvPr/>
        </p:nvSpPr>
        <p:spPr>
          <a:xfrm>
            <a:off x="1028700" y="6397886"/>
            <a:ext cx="5262065" cy="228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49"/>
              </a:lnSpc>
            </a:pPr>
            <a:r>
              <a:rPr lang="en-US" sz="8044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ROBOTI A DRONY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392588" y="2510825"/>
            <a:ext cx="5221355" cy="951250"/>
            <a:chOff x="0" y="0"/>
            <a:chExt cx="6961806" cy="126833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712286"/>
              <a:ext cx="6961806" cy="55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Majú na starosti opelenie stromov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6961806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 b="1" spc="11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OPEĽOVACÍ ROBOTI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463540" y="6824924"/>
            <a:ext cx="5221355" cy="951250"/>
            <a:chOff x="0" y="0"/>
            <a:chExt cx="6961806" cy="126833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712286"/>
              <a:ext cx="6961806" cy="55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Majú na starosti postrek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6961806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 spc="11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POSTREKOVACIE DRONY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218927"/>
            <a:ext cx="7948094" cy="3039373"/>
            <a:chOff x="0" y="0"/>
            <a:chExt cx="2038138" cy="77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8138" cy="779390"/>
            </a:xfrm>
            <a:custGeom>
              <a:avLst/>
              <a:gdLst/>
              <a:ahLst/>
              <a:cxnLst/>
              <a:rect l="l" t="t" r="r" b="b"/>
              <a:pathLst>
                <a:path w="2038138" h="779390">
                  <a:moveTo>
                    <a:pt x="29222" y="0"/>
                  </a:moveTo>
                  <a:lnTo>
                    <a:pt x="2008917" y="0"/>
                  </a:lnTo>
                  <a:cubicBezTo>
                    <a:pt x="2025055" y="0"/>
                    <a:pt x="2038138" y="13083"/>
                    <a:pt x="2038138" y="29222"/>
                  </a:cubicBezTo>
                  <a:lnTo>
                    <a:pt x="2038138" y="750168"/>
                  </a:lnTo>
                  <a:cubicBezTo>
                    <a:pt x="2038138" y="757918"/>
                    <a:pt x="2035060" y="765351"/>
                    <a:pt x="2029580" y="770831"/>
                  </a:cubicBezTo>
                  <a:cubicBezTo>
                    <a:pt x="2024099" y="776311"/>
                    <a:pt x="2016667" y="779390"/>
                    <a:pt x="2008917" y="779390"/>
                  </a:cubicBezTo>
                  <a:lnTo>
                    <a:pt x="29222" y="779390"/>
                  </a:lnTo>
                  <a:cubicBezTo>
                    <a:pt x="21472" y="779390"/>
                    <a:pt x="14039" y="776311"/>
                    <a:pt x="8559" y="770831"/>
                  </a:cubicBezTo>
                  <a:cubicBezTo>
                    <a:pt x="3079" y="765351"/>
                    <a:pt x="0" y="757918"/>
                    <a:pt x="0" y="75016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038138" cy="78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6218927"/>
            <a:ext cx="7948094" cy="787899"/>
            <a:chOff x="0" y="0"/>
            <a:chExt cx="2038138" cy="202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38138" cy="202042"/>
            </a:xfrm>
            <a:custGeom>
              <a:avLst/>
              <a:gdLst/>
              <a:ahLst/>
              <a:cxnLst/>
              <a:rect l="l" t="t" r="r" b="b"/>
              <a:pathLst>
                <a:path w="2038138" h="202042">
                  <a:moveTo>
                    <a:pt x="0" y="0"/>
                  </a:moveTo>
                  <a:lnTo>
                    <a:pt x="2038138" y="0"/>
                  </a:lnTo>
                  <a:lnTo>
                    <a:pt x="2038138" y="202042"/>
                  </a:lnTo>
                  <a:lnTo>
                    <a:pt x="0" y="20204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038138" cy="221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 b="1" spc="12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V AKOM PORADÍ MAJÚ AGENTI CHODIŤ OD STROMU K STROMU?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13116" y="7476520"/>
            <a:ext cx="6979262" cy="1285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sk-SK" sz="2600" b="0" i="0" dirty="0">
                <a:effectLst/>
                <a:latin typeface="gg sans"/>
              </a:rPr>
              <a:t>Každý robot a </a:t>
            </a:r>
            <a:r>
              <a:rPr lang="sk-SK" sz="2600" b="0" i="0" dirty="0" err="1">
                <a:effectLst/>
                <a:latin typeface="gg sans"/>
              </a:rPr>
              <a:t>dron</a:t>
            </a:r>
            <a:r>
              <a:rPr lang="sk-SK" sz="2600" b="0" i="0" dirty="0">
                <a:effectLst/>
                <a:latin typeface="gg sans"/>
              </a:rPr>
              <a:t> následne vytvoria trasu (napr. depo → strom A → strom B → depo). Poradie stromov rozhoduje o ich celkovom pracovnom čase.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311206" y="6218927"/>
            <a:ext cx="7948094" cy="3039373"/>
            <a:chOff x="0" y="0"/>
            <a:chExt cx="2038138" cy="779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38138" cy="779390"/>
            </a:xfrm>
            <a:custGeom>
              <a:avLst/>
              <a:gdLst/>
              <a:ahLst/>
              <a:cxnLst/>
              <a:rect l="l" t="t" r="r" b="b"/>
              <a:pathLst>
                <a:path w="2038138" h="779390">
                  <a:moveTo>
                    <a:pt x="29222" y="0"/>
                  </a:moveTo>
                  <a:lnTo>
                    <a:pt x="2008917" y="0"/>
                  </a:lnTo>
                  <a:cubicBezTo>
                    <a:pt x="2025055" y="0"/>
                    <a:pt x="2038138" y="13083"/>
                    <a:pt x="2038138" y="29222"/>
                  </a:cubicBezTo>
                  <a:lnTo>
                    <a:pt x="2038138" y="750168"/>
                  </a:lnTo>
                  <a:cubicBezTo>
                    <a:pt x="2038138" y="757918"/>
                    <a:pt x="2035060" y="765351"/>
                    <a:pt x="2029580" y="770831"/>
                  </a:cubicBezTo>
                  <a:cubicBezTo>
                    <a:pt x="2024099" y="776311"/>
                    <a:pt x="2016667" y="779390"/>
                    <a:pt x="2008917" y="779390"/>
                  </a:cubicBezTo>
                  <a:lnTo>
                    <a:pt x="29222" y="779390"/>
                  </a:lnTo>
                  <a:cubicBezTo>
                    <a:pt x="21472" y="779390"/>
                    <a:pt x="14039" y="776311"/>
                    <a:pt x="8559" y="770831"/>
                  </a:cubicBezTo>
                  <a:cubicBezTo>
                    <a:pt x="3079" y="765351"/>
                    <a:pt x="0" y="757918"/>
                    <a:pt x="0" y="75016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038138" cy="78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1206" y="6218927"/>
            <a:ext cx="7948094" cy="787899"/>
            <a:chOff x="0" y="0"/>
            <a:chExt cx="2038138" cy="2020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8138" cy="202042"/>
            </a:xfrm>
            <a:custGeom>
              <a:avLst/>
              <a:gdLst/>
              <a:ahLst/>
              <a:cxnLst/>
              <a:rect l="l" t="t" r="r" b="b"/>
              <a:pathLst>
                <a:path w="2038138" h="202042">
                  <a:moveTo>
                    <a:pt x="0" y="0"/>
                  </a:moveTo>
                  <a:lnTo>
                    <a:pt x="2038138" y="0"/>
                  </a:lnTo>
                  <a:lnTo>
                    <a:pt x="2038138" y="202042"/>
                  </a:lnTo>
                  <a:lnTo>
                    <a:pt x="0" y="20204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038138" cy="221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 spc="168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ČAKANIE DRONOV NA ROBOTOV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795622" y="7255146"/>
            <a:ext cx="6979262" cy="17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sk-SK" sz="2600" b="0" i="0" dirty="0">
                <a:effectLst/>
                <a:latin typeface="gg sans"/>
              </a:rPr>
              <a:t>Keď </a:t>
            </a:r>
            <a:r>
              <a:rPr lang="sk-SK" sz="2600" b="0" i="0" dirty="0" err="1">
                <a:effectLst/>
                <a:latin typeface="gg sans"/>
              </a:rPr>
              <a:t>dron</a:t>
            </a:r>
            <a:r>
              <a:rPr lang="sk-SK" sz="2600" b="0" i="0" dirty="0">
                <a:effectLst/>
                <a:latin typeface="gg sans"/>
              </a:rPr>
              <a:t> príde k stromu skôr než robot skončí opelenie, musí č</a:t>
            </a:r>
            <a:r>
              <a:rPr lang="en-US" sz="2600" b="0" i="0" dirty="0" err="1">
                <a:effectLst/>
                <a:latin typeface="gg sans"/>
              </a:rPr>
              <a:t>a</a:t>
            </a:r>
            <a:r>
              <a:rPr lang="en-US" sz="2600" dirty="0" err="1">
                <a:latin typeface="gg sans"/>
              </a:rPr>
              <a:t>k</a:t>
            </a:r>
            <a:r>
              <a:rPr lang="sk-SK" sz="2600" b="0" i="0" dirty="0" err="1">
                <a:effectLst/>
                <a:latin typeface="gg sans"/>
              </a:rPr>
              <a:t>ať</a:t>
            </a:r>
            <a:r>
              <a:rPr lang="sk-SK" sz="2600" b="0" i="0" dirty="0">
                <a:effectLst/>
                <a:latin typeface="gg sans"/>
              </a:rPr>
              <a:t>. </a:t>
            </a:r>
            <a:r>
              <a:rPr lang="en-US" sz="2600" b="0" i="0" dirty="0">
                <a:effectLst/>
                <a:latin typeface="gg sans"/>
              </a:rPr>
              <a:t>T</a:t>
            </a:r>
            <a:r>
              <a:rPr lang="sk-SK" sz="2600" b="0" i="0" dirty="0" err="1">
                <a:effectLst/>
                <a:latin typeface="gg sans"/>
              </a:rPr>
              <a:t>úto</a:t>
            </a:r>
            <a:r>
              <a:rPr lang="sk-SK" sz="2600" b="0" i="0" dirty="0">
                <a:effectLst/>
                <a:latin typeface="gg sans"/>
              </a:rPr>
              <a:t> čakaciu dobu </a:t>
            </a:r>
            <a:r>
              <a:rPr lang="en-US" sz="2600" b="0" i="0" dirty="0" err="1">
                <a:effectLst/>
                <a:latin typeface="gg sans"/>
              </a:rPr>
              <a:t>mus</a:t>
            </a:r>
            <a:r>
              <a:rPr lang="sk-SK" sz="2600" b="0" i="0" dirty="0" err="1">
                <a:effectLst/>
                <a:latin typeface="gg sans"/>
              </a:rPr>
              <a:t>íme</a:t>
            </a:r>
            <a:r>
              <a:rPr lang="sk-SK" sz="2600" b="0" i="0" dirty="0">
                <a:effectLst/>
                <a:latin typeface="gg sans"/>
              </a:rPr>
              <a:t> minimalizovať rozumným naplánovaním poradia aj alokácií.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28700" y="2796877"/>
            <a:ext cx="7948094" cy="3039373"/>
            <a:chOff x="0" y="0"/>
            <a:chExt cx="2038138" cy="779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8138" cy="779390"/>
            </a:xfrm>
            <a:custGeom>
              <a:avLst/>
              <a:gdLst/>
              <a:ahLst/>
              <a:cxnLst/>
              <a:rect l="l" t="t" r="r" b="b"/>
              <a:pathLst>
                <a:path w="2038138" h="779390">
                  <a:moveTo>
                    <a:pt x="29222" y="0"/>
                  </a:moveTo>
                  <a:lnTo>
                    <a:pt x="2008917" y="0"/>
                  </a:lnTo>
                  <a:cubicBezTo>
                    <a:pt x="2025055" y="0"/>
                    <a:pt x="2038138" y="13083"/>
                    <a:pt x="2038138" y="29222"/>
                  </a:cubicBezTo>
                  <a:lnTo>
                    <a:pt x="2038138" y="750168"/>
                  </a:lnTo>
                  <a:cubicBezTo>
                    <a:pt x="2038138" y="757918"/>
                    <a:pt x="2035060" y="765351"/>
                    <a:pt x="2029580" y="770831"/>
                  </a:cubicBezTo>
                  <a:cubicBezTo>
                    <a:pt x="2024099" y="776311"/>
                    <a:pt x="2016667" y="779390"/>
                    <a:pt x="2008917" y="779390"/>
                  </a:cubicBezTo>
                  <a:lnTo>
                    <a:pt x="29222" y="779390"/>
                  </a:lnTo>
                  <a:cubicBezTo>
                    <a:pt x="21472" y="779390"/>
                    <a:pt x="14039" y="776311"/>
                    <a:pt x="8559" y="770831"/>
                  </a:cubicBezTo>
                  <a:cubicBezTo>
                    <a:pt x="3079" y="765351"/>
                    <a:pt x="0" y="757918"/>
                    <a:pt x="0" y="75016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038138" cy="78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2796877"/>
            <a:ext cx="7948094" cy="787899"/>
            <a:chOff x="0" y="0"/>
            <a:chExt cx="2038138" cy="2020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38138" cy="202042"/>
            </a:xfrm>
            <a:custGeom>
              <a:avLst/>
              <a:gdLst/>
              <a:ahLst/>
              <a:cxnLst/>
              <a:rect l="l" t="t" r="r" b="b"/>
              <a:pathLst>
                <a:path w="2038138" h="202042">
                  <a:moveTo>
                    <a:pt x="0" y="0"/>
                  </a:moveTo>
                  <a:lnTo>
                    <a:pt x="2038138" y="0"/>
                  </a:lnTo>
                  <a:lnTo>
                    <a:pt x="2038138" y="202042"/>
                  </a:lnTo>
                  <a:lnTo>
                    <a:pt x="0" y="20204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2038138" cy="211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r>
                <a:rPr lang="en-US" sz="2400" b="1" spc="144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KOĽKO DÁME ROBOTOV A DRONOV DO KTORÉHO SADU?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01617" y="3584776"/>
            <a:ext cx="7202259" cy="2158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sk-SK" sz="2600" b="0" i="0" dirty="0">
                <a:effectLst/>
                <a:latin typeface="gg sans"/>
              </a:rPr>
              <a:t>Máme m robotov a l </a:t>
            </a:r>
            <a:r>
              <a:rPr lang="sk-SK" sz="2600" b="0" i="0" dirty="0" err="1">
                <a:effectLst/>
                <a:latin typeface="gg sans"/>
              </a:rPr>
              <a:t>dronov</a:t>
            </a:r>
            <a:r>
              <a:rPr lang="sk-SK" sz="2600" b="0" i="0" dirty="0">
                <a:effectLst/>
                <a:latin typeface="gg sans"/>
              </a:rPr>
              <a:t> celkovo, no treba ich rozdeliť medzi h sadov tak, aby sa niektorý sad nepreťažoval (množstvo stromov by prevýšilo kapacitu robotov) ani nebol poddimenzovaný (pridlhé čakanie </a:t>
            </a:r>
            <a:r>
              <a:rPr lang="sk-SK" sz="2600" b="0" i="0" dirty="0" err="1">
                <a:effectLst/>
                <a:latin typeface="gg sans"/>
              </a:rPr>
              <a:t>dronov</a:t>
            </a:r>
            <a:r>
              <a:rPr lang="sk-SK" sz="2600" b="0" i="0" dirty="0">
                <a:effectLst/>
                <a:latin typeface="gg sans"/>
              </a:rPr>
              <a:t> či robotov v jednotlivých sadoch).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9311206" y="2796877"/>
            <a:ext cx="7948094" cy="3039373"/>
            <a:chOff x="0" y="0"/>
            <a:chExt cx="2038138" cy="7793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38138" cy="779390"/>
            </a:xfrm>
            <a:custGeom>
              <a:avLst/>
              <a:gdLst/>
              <a:ahLst/>
              <a:cxnLst/>
              <a:rect l="l" t="t" r="r" b="b"/>
              <a:pathLst>
                <a:path w="2038138" h="779390">
                  <a:moveTo>
                    <a:pt x="29222" y="0"/>
                  </a:moveTo>
                  <a:lnTo>
                    <a:pt x="2008917" y="0"/>
                  </a:lnTo>
                  <a:cubicBezTo>
                    <a:pt x="2025055" y="0"/>
                    <a:pt x="2038138" y="13083"/>
                    <a:pt x="2038138" y="29222"/>
                  </a:cubicBezTo>
                  <a:lnTo>
                    <a:pt x="2038138" y="750168"/>
                  </a:lnTo>
                  <a:cubicBezTo>
                    <a:pt x="2038138" y="757918"/>
                    <a:pt x="2035060" y="765351"/>
                    <a:pt x="2029580" y="770831"/>
                  </a:cubicBezTo>
                  <a:cubicBezTo>
                    <a:pt x="2024099" y="776311"/>
                    <a:pt x="2016667" y="779390"/>
                    <a:pt x="2008917" y="779390"/>
                  </a:cubicBezTo>
                  <a:lnTo>
                    <a:pt x="29222" y="779390"/>
                  </a:lnTo>
                  <a:cubicBezTo>
                    <a:pt x="21472" y="779390"/>
                    <a:pt x="14039" y="776311"/>
                    <a:pt x="8559" y="770831"/>
                  </a:cubicBezTo>
                  <a:cubicBezTo>
                    <a:pt x="3079" y="765351"/>
                    <a:pt x="0" y="757918"/>
                    <a:pt x="0" y="75016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2038138" cy="78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311206" y="2796877"/>
            <a:ext cx="7948094" cy="787899"/>
            <a:chOff x="0" y="0"/>
            <a:chExt cx="2038138" cy="20204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38138" cy="202042"/>
            </a:xfrm>
            <a:custGeom>
              <a:avLst/>
              <a:gdLst/>
              <a:ahLst/>
              <a:cxnLst/>
              <a:rect l="l" t="t" r="r" b="b"/>
              <a:pathLst>
                <a:path w="2038138" h="202042">
                  <a:moveTo>
                    <a:pt x="0" y="0"/>
                  </a:moveTo>
                  <a:lnTo>
                    <a:pt x="2038138" y="0"/>
                  </a:lnTo>
                  <a:lnTo>
                    <a:pt x="2038138" y="202042"/>
                  </a:lnTo>
                  <a:lnTo>
                    <a:pt x="0" y="202042"/>
                  </a:lnTo>
                  <a:close/>
                </a:path>
              </a:pathLst>
            </a:custGeom>
            <a:solidFill>
              <a:srgbClr val="CDBBFF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2038138" cy="211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 spc="132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KTORÝ STROM PRIRADÍME KTORÉMU ROBOTOVI A DRONU?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795622" y="3850774"/>
            <a:ext cx="6979262" cy="129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sk-SK" sz="2800" b="0" i="0" dirty="0">
                <a:effectLst/>
                <a:latin typeface="gg sans"/>
              </a:rPr>
              <a:t>V každom sade označíme stromy na opelenie. Každý strom musí dostať presne jedného robota a presne jedného </a:t>
            </a:r>
            <a:r>
              <a:rPr lang="sk-SK" sz="2800" b="0" i="0" dirty="0" err="1">
                <a:effectLst/>
                <a:latin typeface="gg sans"/>
              </a:rPr>
              <a:t>drona</a:t>
            </a:r>
            <a:r>
              <a:rPr lang="sk-SK" sz="2800" b="0" i="0" dirty="0">
                <a:effectLst/>
                <a:latin typeface="gg sans"/>
              </a:rPr>
              <a:t>.</a:t>
            </a:r>
            <a:endParaRPr lang="en-US" sz="2600" dirty="0">
              <a:solidFill>
                <a:srgbClr val="3230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071440" y="1093487"/>
            <a:ext cx="12145121" cy="1022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</a:pPr>
            <a:r>
              <a:rPr lang="en-US" sz="7900" b="1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2. ČO JE POTREBNÉ VYRIEŠIŤ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-4546039" y="1189356"/>
            <a:ext cx="7292930" cy="649642"/>
            <a:chOff x="0" y="0"/>
            <a:chExt cx="9723907" cy="866189"/>
          </a:xfrm>
        </p:grpSpPr>
        <p:sp>
          <p:nvSpPr>
            <p:cNvPr id="32" name="AutoShape 32"/>
            <p:cNvSpPr/>
            <p:nvPr/>
          </p:nvSpPr>
          <p:spPr>
            <a:xfrm>
              <a:off x="0" y="433094"/>
              <a:ext cx="9290812" cy="0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33" name="Group 33"/>
            <p:cNvGrpSpPr/>
            <p:nvPr/>
          </p:nvGrpSpPr>
          <p:grpSpPr>
            <a:xfrm rot="1859663">
              <a:off x="8975185" y="117467"/>
              <a:ext cx="631254" cy="631254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84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 rot="-10800000">
            <a:off x="15541109" y="1189356"/>
            <a:ext cx="7292930" cy="649642"/>
            <a:chOff x="0" y="0"/>
            <a:chExt cx="9723907" cy="866189"/>
          </a:xfrm>
        </p:grpSpPr>
        <p:sp>
          <p:nvSpPr>
            <p:cNvPr id="37" name="AutoShape 37"/>
            <p:cNvSpPr/>
            <p:nvPr/>
          </p:nvSpPr>
          <p:spPr>
            <a:xfrm>
              <a:off x="0" y="433094"/>
              <a:ext cx="9290812" cy="0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38" name="Group 38"/>
            <p:cNvGrpSpPr/>
            <p:nvPr/>
          </p:nvGrpSpPr>
          <p:grpSpPr>
            <a:xfrm rot="1859663">
              <a:off x="8975185" y="117467"/>
              <a:ext cx="631254" cy="631254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84F"/>
              </a:solidFill>
              <a:ln w="19050" cap="sq">
                <a:solidFill>
                  <a:srgbClr val="32303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2990687" y="-2331570"/>
            <a:ext cx="15571606" cy="9856153"/>
          </a:xfrm>
          <a:prstGeom prst="line">
            <a:avLst/>
          </a:prstGeom>
          <a:ln w="3810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0" y="-698194"/>
            <a:ext cx="22241194" cy="11295164"/>
            <a:chOff x="0" y="0"/>
            <a:chExt cx="29654926" cy="15060219"/>
          </a:xfrm>
        </p:grpSpPr>
        <p:sp>
          <p:nvSpPr>
            <p:cNvPr id="4" name="AutoShape 4"/>
            <p:cNvSpPr/>
            <p:nvPr/>
          </p:nvSpPr>
          <p:spPr>
            <a:xfrm flipV="1">
              <a:off x="5089539" y="1393062"/>
              <a:ext cx="20762141" cy="13141538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13585" y="21462"/>
              <a:ext cx="20762141" cy="13141538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11657725" y="3462009"/>
              <a:ext cx="17983452" cy="11576852"/>
            </a:xfrm>
            <a:prstGeom prst="line">
              <a:avLst/>
            </a:prstGeom>
            <a:ln w="50800" cap="flat">
              <a:solidFill>
                <a:srgbClr val="323030">
                  <a:alpha val="69804"/>
                </a:srgbClr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7704282" cy="8229600"/>
            <a:chOff x="0" y="0"/>
            <a:chExt cx="1975617" cy="21103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617" cy="2110325"/>
            </a:xfrm>
            <a:custGeom>
              <a:avLst/>
              <a:gdLst/>
              <a:ahLst/>
              <a:cxnLst/>
              <a:rect l="l" t="t" r="r" b="b"/>
              <a:pathLst>
                <a:path w="1975617" h="2110325">
                  <a:moveTo>
                    <a:pt x="30147" y="0"/>
                  </a:moveTo>
                  <a:lnTo>
                    <a:pt x="1945471" y="0"/>
                  </a:lnTo>
                  <a:cubicBezTo>
                    <a:pt x="1953466" y="0"/>
                    <a:pt x="1961134" y="3176"/>
                    <a:pt x="1966788" y="8830"/>
                  </a:cubicBezTo>
                  <a:cubicBezTo>
                    <a:pt x="1972441" y="14483"/>
                    <a:pt x="1975617" y="22151"/>
                    <a:pt x="1975617" y="30147"/>
                  </a:cubicBezTo>
                  <a:lnTo>
                    <a:pt x="1975617" y="2080178"/>
                  </a:lnTo>
                  <a:cubicBezTo>
                    <a:pt x="1975617" y="2096828"/>
                    <a:pt x="1962120" y="2110325"/>
                    <a:pt x="1945471" y="2110325"/>
                  </a:cubicBezTo>
                  <a:lnTo>
                    <a:pt x="30147" y="2110325"/>
                  </a:lnTo>
                  <a:cubicBezTo>
                    <a:pt x="13497" y="2110325"/>
                    <a:pt x="0" y="2096828"/>
                    <a:pt x="0" y="2080178"/>
                  </a:cubicBezTo>
                  <a:lnTo>
                    <a:pt x="0" y="30147"/>
                  </a:lnTo>
                  <a:cubicBezTo>
                    <a:pt x="0" y="13497"/>
                    <a:pt x="13497" y="0"/>
                    <a:pt x="30147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975617" cy="211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80027" y="7772371"/>
            <a:ext cx="619940" cy="61994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85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32274" y="9977030"/>
            <a:ext cx="619940" cy="61994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949330" y="3579232"/>
            <a:ext cx="619940" cy="61994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7C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40632" y="-163397"/>
            <a:ext cx="619940" cy="61994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3934" y="2294739"/>
            <a:ext cx="6193813" cy="5697522"/>
            <a:chOff x="0" y="0"/>
            <a:chExt cx="8258418" cy="759669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52400"/>
              <a:ext cx="8258418" cy="4559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5"/>
                </a:lnSpc>
              </a:pPr>
              <a:r>
                <a:rPr lang="en-US" sz="69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3. AKO BOL EVOLUČNÝ ALGORITMUS NAVRHNUTÝ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5158085"/>
              <a:ext cx="8258418" cy="2438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>
                  <a:solidFill>
                    <a:srgbClr val="323030"/>
                  </a:solidFill>
                  <a:latin typeface="Roboto"/>
                  <a:ea typeface="Roboto"/>
                  <a:cs typeface="Roboto"/>
                  <a:sym typeface="Roboto"/>
                </a:rPr>
                <a:t>Autori navrhli evolučný algoritmus nazvaný </a:t>
              </a:r>
              <a:r>
                <a:rPr lang="en-US" sz="2800" b="1">
                  <a:solidFill>
                    <a:srgbClr val="32303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IEAPK (improved evolutionary algorithm with problem-specific knowledge).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084105" y="-309970"/>
            <a:ext cx="619940" cy="61994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7C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309970" y="3579232"/>
            <a:ext cx="619940" cy="61994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295335" y="9977030"/>
            <a:ext cx="619940" cy="619940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-2878660" flipH="1">
            <a:off x="13166482" y="-1139754"/>
            <a:ext cx="2755041" cy="9651419"/>
          </a:xfrm>
          <a:custGeom>
            <a:avLst/>
            <a:gdLst/>
            <a:ahLst/>
            <a:cxnLst/>
            <a:rect l="l" t="t" r="r" b="b"/>
            <a:pathLst>
              <a:path w="2755041" h="9651419">
                <a:moveTo>
                  <a:pt x="2755042" y="0"/>
                </a:moveTo>
                <a:lnTo>
                  <a:pt x="0" y="0"/>
                </a:lnTo>
                <a:lnTo>
                  <a:pt x="0" y="9651418"/>
                </a:lnTo>
                <a:lnTo>
                  <a:pt x="2755042" y="9651418"/>
                </a:lnTo>
                <a:lnTo>
                  <a:pt x="27550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403277" y="-1746737"/>
            <a:ext cx="12857551" cy="7833141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3" name="AutoShape 3"/>
          <p:cNvSpPr/>
          <p:nvPr/>
        </p:nvSpPr>
        <p:spPr>
          <a:xfrm flipV="1">
            <a:off x="1414910" y="-638009"/>
            <a:ext cx="14934665" cy="9349510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4" name="AutoShape 4"/>
          <p:cNvSpPr/>
          <p:nvPr/>
        </p:nvSpPr>
        <p:spPr>
          <a:xfrm flipV="1">
            <a:off x="4441538" y="-638009"/>
            <a:ext cx="13846462" cy="9127854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5" name="Group 5"/>
          <p:cNvGrpSpPr/>
          <p:nvPr/>
        </p:nvGrpSpPr>
        <p:grpSpPr>
          <a:xfrm>
            <a:off x="1122234" y="8386255"/>
            <a:ext cx="585352" cy="608476"/>
            <a:chOff x="0" y="0"/>
            <a:chExt cx="78191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1911" cy="812800"/>
            </a:xfrm>
            <a:custGeom>
              <a:avLst/>
              <a:gdLst/>
              <a:ahLst/>
              <a:cxnLst/>
              <a:rect l="l" t="t" r="r" b="b"/>
              <a:pathLst>
                <a:path w="781911" h="812800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99039" y="5782165"/>
            <a:ext cx="608476" cy="60847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37300" y="8119292"/>
            <a:ext cx="608476" cy="60847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4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06378" y="1292269"/>
            <a:ext cx="8625784" cy="7702462"/>
            <a:chOff x="0" y="0"/>
            <a:chExt cx="2211919" cy="19751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11919" cy="1975151"/>
            </a:xfrm>
            <a:custGeom>
              <a:avLst/>
              <a:gdLst/>
              <a:ahLst/>
              <a:cxnLst/>
              <a:rect l="l" t="t" r="r" b="b"/>
              <a:pathLst>
                <a:path w="2211919" h="1975151">
                  <a:moveTo>
                    <a:pt x="26926" y="0"/>
                  </a:moveTo>
                  <a:lnTo>
                    <a:pt x="2184993" y="0"/>
                  </a:lnTo>
                  <a:cubicBezTo>
                    <a:pt x="2192134" y="0"/>
                    <a:pt x="2198983" y="2837"/>
                    <a:pt x="2204033" y="7886"/>
                  </a:cubicBezTo>
                  <a:cubicBezTo>
                    <a:pt x="2209082" y="12936"/>
                    <a:pt x="2211919" y="19785"/>
                    <a:pt x="2211919" y="26926"/>
                  </a:cubicBezTo>
                  <a:lnTo>
                    <a:pt x="2211919" y="1948225"/>
                  </a:lnTo>
                  <a:cubicBezTo>
                    <a:pt x="2211919" y="1963095"/>
                    <a:pt x="2199864" y="1975151"/>
                    <a:pt x="2184993" y="1975151"/>
                  </a:cubicBezTo>
                  <a:lnTo>
                    <a:pt x="26926" y="1975151"/>
                  </a:lnTo>
                  <a:cubicBezTo>
                    <a:pt x="19785" y="1975151"/>
                    <a:pt x="12936" y="1972314"/>
                    <a:pt x="7886" y="1967264"/>
                  </a:cubicBezTo>
                  <a:cubicBezTo>
                    <a:pt x="2837" y="1962215"/>
                    <a:pt x="0" y="1955366"/>
                    <a:pt x="0" y="1948225"/>
                  </a:cubicBezTo>
                  <a:lnTo>
                    <a:pt x="0" y="26926"/>
                  </a:lnTo>
                  <a:cubicBezTo>
                    <a:pt x="0" y="19785"/>
                    <a:pt x="2837" y="12936"/>
                    <a:pt x="7886" y="7886"/>
                  </a:cubicBezTo>
                  <a:cubicBezTo>
                    <a:pt x="12936" y="2837"/>
                    <a:pt x="19785" y="0"/>
                    <a:pt x="26926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2211919" cy="1984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8997" y="1417279"/>
            <a:ext cx="6733413" cy="3401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KROKY EVOLUČNĚHO ALGORITMU</a:t>
            </a:r>
            <a:endParaRPr lang="en-US" sz="9300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8106378" y="1292269"/>
            <a:ext cx="8625784" cy="1529690"/>
            <a:chOff x="0" y="0"/>
            <a:chExt cx="2211919" cy="3922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11919" cy="392260"/>
            </a:xfrm>
            <a:custGeom>
              <a:avLst/>
              <a:gdLst/>
              <a:ahLst/>
              <a:cxnLst/>
              <a:rect l="l" t="t" r="r" b="b"/>
              <a:pathLst>
                <a:path w="2211919" h="392260">
                  <a:moveTo>
                    <a:pt x="0" y="0"/>
                  </a:moveTo>
                  <a:lnTo>
                    <a:pt x="2211919" y="0"/>
                  </a:lnTo>
                  <a:lnTo>
                    <a:pt x="2211919" y="392260"/>
                  </a:lnTo>
                  <a:lnTo>
                    <a:pt x="0" y="392260"/>
                  </a:lnTo>
                  <a:close/>
                </a:path>
              </a:pathLst>
            </a:custGeom>
            <a:solidFill>
              <a:srgbClr val="FFE27C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211919" cy="401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570279" y="1865051"/>
            <a:ext cx="7697983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9"/>
              </a:lnSpc>
            </a:pPr>
            <a:r>
              <a:rPr lang="sk-SK" sz="33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Jednotlivé kroky vývojového diagramu</a:t>
            </a:r>
            <a:endParaRPr lang="en-US" sz="3399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8739696" y="3214278"/>
            <a:ext cx="521945" cy="52194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1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14314" y="3248873"/>
            <a:ext cx="6769655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sk-SK" sz="2600" b="1" dirty="0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Inicializácia </a:t>
            </a:r>
            <a:r>
              <a:rPr lang="sk-SK" sz="2600" b="1" dirty="0" err="1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hyperparametrov</a:t>
            </a:r>
            <a:endParaRPr lang="sk-SK" sz="2600" dirty="0">
              <a:solidFill>
                <a:srgbClr val="33313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Nastavenie </a:t>
            </a:r>
            <a:r>
              <a:rPr lang="sk-SK" sz="2600" dirty="0" err="1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hyperparametrov</a:t>
            </a: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PS, </a:t>
            </a:r>
          </a:p>
          <a:p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</a:t>
            </a:r>
            <a:r>
              <a:rPr lang="el-GR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</a:t>
            </a: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l-GR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</a:t>
            </a: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 parametra zastavenia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739695" y="4610100"/>
            <a:ext cx="521945" cy="52194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2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499440" y="6704759"/>
            <a:ext cx="6684530" cy="171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sk-SK" sz="2600" b="1" dirty="0">
                <a:solidFill>
                  <a:srgbClr val="333131"/>
                </a:solidFill>
                <a:latin typeface="Roboto"/>
                <a:ea typeface="Roboto"/>
                <a:cs typeface="Roboto"/>
                <a:sym typeface="Roboto"/>
              </a:rPr>
              <a:t>Evolučné kroky založené na redistribúcii</a:t>
            </a:r>
          </a:p>
          <a:p>
            <a:pPr marL="457200" indent="-457200" algn="l">
              <a:lnSpc>
                <a:spcPts val="338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Použitie operátorov EVO1–EVO4 na vyváženie časov a zaťaženia</a:t>
            </a: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s použitím </a:t>
            </a:r>
            <a:r>
              <a:rPr lang="el-GR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 </a:t>
            </a: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evolučných krokov v kritickej záhrade</a:t>
            </a:r>
            <a:endParaRPr lang="en-US" sz="2600" dirty="0">
              <a:solidFill>
                <a:srgbClr val="36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8739695" y="6690472"/>
            <a:ext cx="521945" cy="52194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3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414314" y="4619262"/>
            <a:ext cx="668453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None/>
            </a:pPr>
            <a:r>
              <a:rPr lang="sk-SK" sz="2600" b="1" dirty="0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Inicializácia populácie</a:t>
            </a:r>
            <a:endParaRPr lang="sk-SK" sz="2600" dirty="0">
              <a:solidFill>
                <a:srgbClr val="33313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Kombinácia náhodného a heuristického generovania jedincov – zabezpečí prítomnosť kvalitných kandidátov od začiatku trénovania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F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04F141-20B5-37A3-8F7D-ABC7EA2FD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CAA077C-CF80-CF69-F4B5-7862CED41836}"/>
              </a:ext>
            </a:extLst>
          </p:cNvPr>
          <p:cNvSpPr/>
          <p:nvPr/>
        </p:nvSpPr>
        <p:spPr>
          <a:xfrm flipV="1">
            <a:off x="3403277" y="-1746737"/>
            <a:ext cx="12857551" cy="7833141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CFC1D23-FB6A-1D33-E0D7-AEDEA9ABA42A}"/>
              </a:ext>
            </a:extLst>
          </p:cNvPr>
          <p:cNvSpPr/>
          <p:nvPr/>
        </p:nvSpPr>
        <p:spPr>
          <a:xfrm flipV="1">
            <a:off x="1414910" y="-638009"/>
            <a:ext cx="14934665" cy="9349510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E51A118-0D4F-2FBF-3457-7176805008EC}"/>
              </a:ext>
            </a:extLst>
          </p:cNvPr>
          <p:cNvSpPr/>
          <p:nvPr/>
        </p:nvSpPr>
        <p:spPr>
          <a:xfrm flipV="1">
            <a:off x="4441538" y="-638009"/>
            <a:ext cx="13846462" cy="9127854"/>
          </a:xfrm>
          <a:prstGeom prst="line">
            <a:avLst/>
          </a:prstGeom>
          <a:ln w="28575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487ABDC-B8B2-0895-787C-3E72130D095F}"/>
              </a:ext>
            </a:extLst>
          </p:cNvPr>
          <p:cNvGrpSpPr/>
          <p:nvPr/>
        </p:nvGrpSpPr>
        <p:grpSpPr>
          <a:xfrm>
            <a:off x="1122234" y="8386255"/>
            <a:ext cx="585352" cy="608476"/>
            <a:chOff x="0" y="0"/>
            <a:chExt cx="781911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BC4CBD-2B49-5BFC-E43C-6276532A5EED}"/>
                </a:ext>
              </a:extLst>
            </p:cNvPr>
            <p:cNvSpPr/>
            <p:nvPr/>
          </p:nvSpPr>
          <p:spPr>
            <a:xfrm>
              <a:off x="0" y="0"/>
              <a:ext cx="781911" cy="812800"/>
            </a:xfrm>
            <a:custGeom>
              <a:avLst/>
              <a:gdLst/>
              <a:ahLst/>
              <a:cxnLst/>
              <a:rect l="l" t="t" r="r" b="b"/>
              <a:pathLst>
                <a:path w="781911" h="812800">
                  <a:moveTo>
                    <a:pt x="390955" y="0"/>
                  </a:moveTo>
                  <a:cubicBezTo>
                    <a:pt x="175037" y="0"/>
                    <a:pt x="0" y="181951"/>
                    <a:pt x="0" y="406400"/>
                  </a:cubicBezTo>
                  <a:cubicBezTo>
                    <a:pt x="0" y="630849"/>
                    <a:pt x="175037" y="812800"/>
                    <a:pt x="390955" y="812800"/>
                  </a:cubicBezTo>
                  <a:cubicBezTo>
                    <a:pt x="606874" y="812800"/>
                    <a:pt x="781911" y="630849"/>
                    <a:pt x="781911" y="406400"/>
                  </a:cubicBezTo>
                  <a:cubicBezTo>
                    <a:pt x="781911" y="181951"/>
                    <a:pt x="606874" y="0"/>
                    <a:pt x="390955" y="0"/>
                  </a:cubicBezTo>
                  <a:close/>
                </a:path>
              </a:pathLst>
            </a:custGeom>
            <a:solidFill>
              <a:srgbClr val="CDBBFF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FF2F159-DB68-BD45-F71B-72DC0F6492D8}"/>
                </a:ext>
              </a:extLst>
            </p:cNvPr>
            <p:cNvSpPr txBox="1"/>
            <p:nvPr/>
          </p:nvSpPr>
          <p:spPr>
            <a:xfrm>
              <a:off x="73304" y="66675"/>
              <a:ext cx="635303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D3F1EDD-C7A7-C302-FE17-66C28114A791}"/>
              </a:ext>
            </a:extLst>
          </p:cNvPr>
          <p:cNvGrpSpPr/>
          <p:nvPr/>
        </p:nvGrpSpPr>
        <p:grpSpPr>
          <a:xfrm>
            <a:off x="3099039" y="5782165"/>
            <a:ext cx="608476" cy="608476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3E898E9-D89E-2F8D-DB3D-C36A68B704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6FEA8B1-4D7F-4EFF-0CB9-4B426EB3B763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513D0E3-4E47-B8AF-7DAF-81751C9A0F43}"/>
              </a:ext>
            </a:extLst>
          </p:cNvPr>
          <p:cNvGrpSpPr/>
          <p:nvPr/>
        </p:nvGrpSpPr>
        <p:grpSpPr>
          <a:xfrm>
            <a:off x="4137300" y="8119292"/>
            <a:ext cx="608476" cy="608476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4977632-C954-716C-4DA9-9C03237C65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4C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E512636-21E6-C086-8E53-8B388749336D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5289" tIns="65289" rIns="65289" bIns="65289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B5372D2-EBD1-0B27-A68E-92290EEAA2AC}"/>
              </a:ext>
            </a:extLst>
          </p:cNvPr>
          <p:cNvGrpSpPr/>
          <p:nvPr/>
        </p:nvGrpSpPr>
        <p:grpSpPr>
          <a:xfrm>
            <a:off x="8106378" y="1292269"/>
            <a:ext cx="8625784" cy="7702462"/>
            <a:chOff x="0" y="0"/>
            <a:chExt cx="2211919" cy="197515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6B41024-778C-31E7-1EF3-CB2C6BBBBE29}"/>
                </a:ext>
              </a:extLst>
            </p:cNvPr>
            <p:cNvSpPr/>
            <p:nvPr/>
          </p:nvSpPr>
          <p:spPr>
            <a:xfrm>
              <a:off x="0" y="0"/>
              <a:ext cx="2211919" cy="1975151"/>
            </a:xfrm>
            <a:custGeom>
              <a:avLst/>
              <a:gdLst/>
              <a:ahLst/>
              <a:cxnLst/>
              <a:rect l="l" t="t" r="r" b="b"/>
              <a:pathLst>
                <a:path w="2211919" h="1975151">
                  <a:moveTo>
                    <a:pt x="26926" y="0"/>
                  </a:moveTo>
                  <a:lnTo>
                    <a:pt x="2184993" y="0"/>
                  </a:lnTo>
                  <a:cubicBezTo>
                    <a:pt x="2192134" y="0"/>
                    <a:pt x="2198983" y="2837"/>
                    <a:pt x="2204033" y="7886"/>
                  </a:cubicBezTo>
                  <a:cubicBezTo>
                    <a:pt x="2209082" y="12936"/>
                    <a:pt x="2211919" y="19785"/>
                    <a:pt x="2211919" y="26926"/>
                  </a:cubicBezTo>
                  <a:lnTo>
                    <a:pt x="2211919" y="1948225"/>
                  </a:lnTo>
                  <a:cubicBezTo>
                    <a:pt x="2211919" y="1963095"/>
                    <a:pt x="2199864" y="1975151"/>
                    <a:pt x="2184993" y="1975151"/>
                  </a:cubicBezTo>
                  <a:lnTo>
                    <a:pt x="26926" y="1975151"/>
                  </a:lnTo>
                  <a:cubicBezTo>
                    <a:pt x="19785" y="1975151"/>
                    <a:pt x="12936" y="1972314"/>
                    <a:pt x="7886" y="1967264"/>
                  </a:cubicBezTo>
                  <a:cubicBezTo>
                    <a:pt x="2837" y="1962215"/>
                    <a:pt x="0" y="1955366"/>
                    <a:pt x="0" y="1948225"/>
                  </a:cubicBezTo>
                  <a:lnTo>
                    <a:pt x="0" y="26926"/>
                  </a:lnTo>
                  <a:cubicBezTo>
                    <a:pt x="0" y="19785"/>
                    <a:pt x="2837" y="12936"/>
                    <a:pt x="7886" y="7886"/>
                  </a:cubicBezTo>
                  <a:cubicBezTo>
                    <a:pt x="12936" y="2837"/>
                    <a:pt x="19785" y="0"/>
                    <a:pt x="26926" y="0"/>
                  </a:cubicBezTo>
                  <a:close/>
                </a:path>
              </a:pathLst>
            </a:custGeom>
            <a:solidFill>
              <a:srgbClr val="F8F6F4"/>
            </a:solidFill>
            <a:ln w="38100" cap="rnd">
              <a:solidFill>
                <a:srgbClr val="323030"/>
              </a:solidFill>
              <a:prstDash val="solid"/>
              <a:round/>
            </a:ln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FB9146F-95FC-3215-F73A-FBCA3627890D}"/>
                </a:ext>
              </a:extLst>
            </p:cNvPr>
            <p:cNvSpPr txBox="1"/>
            <p:nvPr/>
          </p:nvSpPr>
          <p:spPr>
            <a:xfrm>
              <a:off x="0" y="-9525"/>
              <a:ext cx="2211919" cy="1984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6667187A-721E-E0E9-2600-D519AC2E03F4}"/>
              </a:ext>
            </a:extLst>
          </p:cNvPr>
          <p:cNvSpPr txBox="1"/>
          <p:nvPr/>
        </p:nvSpPr>
        <p:spPr>
          <a:xfrm>
            <a:off x="718997" y="1417279"/>
            <a:ext cx="6733413" cy="3401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KROKY EVOLUČNĚHO ALGORITMU</a:t>
            </a:r>
            <a:endParaRPr lang="en-US" sz="9300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B6FF52B-739D-FA61-455C-EB5A81AAA9AA}"/>
              </a:ext>
            </a:extLst>
          </p:cNvPr>
          <p:cNvGrpSpPr/>
          <p:nvPr/>
        </p:nvGrpSpPr>
        <p:grpSpPr>
          <a:xfrm>
            <a:off x="8106378" y="1292269"/>
            <a:ext cx="8625784" cy="1529690"/>
            <a:chOff x="0" y="0"/>
            <a:chExt cx="2211919" cy="39226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22FEF8A-AAB5-AF3F-B8EB-5B71E7E66209}"/>
                </a:ext>
              </a:extLst>
            </p:cNvPr>
            <p:cNvSpPr/>
            <p:nvPr/>
          </p:nvSpPr>
          <p:spPr>
            <a:xfrm>
              <a:off x="0" y="0"/>
              <a:ext cx="2211919" cy="392260"/>
            </a:xfrm>
            <a:custGeom>
              <a:avLst/>
              <a:gdLst/>
              <a:ahLst/>
              <a:cxnLst/>
              <a:rect l="l" t="t" r="r" b="b"/>
              <a:pathLst>
                <a:path w="2211919" h="392260">
                  <a:moveTo>
                    <a:pt x="0" y="0"/>
                  </a:moveTo>
                  <a:lnTo>
                    <a:pt x="2211919" y="0"/>
                  </a:lnTo>
                  <a:lnTo>
                    <a:pt x="2211919" y="392260"/>
                  </a:lnTo>
                  <a:lnTo>
                    <a:pt x="0" y="392260"/>
                  </a:lnTo>
                  <a:close/>
                </a:path>
              </a:pathLst>
            </a:custGeom>
            <a:solidFill>
              <a:srgbClr val="FFE27C"/>
            </a:solidFill>
            <a:ln w="3810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185D6D5-C835-3FB3-A4E6-D2D8BD19D7AB}"/>
                </a:ext>
              </a:extLst>
            </p:cNvPr>
            <p:cNvSpPr txBox="1"/>
            <p:nvPr/>
          </p:nvSpPr>
          <p:spPr>
            <a:xfrm>
              <a:off x="0" y="-9525"/>
              <a:ext cx="2211919" cy="401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6AC02946-C852-C18C-7A98-48C6FFC17F75}"/>
              </a:ext>
            </a:extLst>
          </p:cNvPr>
          <p:cNvSpPr txBox="1"/>
          <p:nvPr/>
        </p:nvSpPr>
        <p:spPr>
          <a:xfrm>
            <a:off x="8570279" y="1865051"/>
            <a:ext cx="7697983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9"/>
              </a:lnSpc>
            </a:pPr>
            <a:r>
              <a:rPr lang="sk-SK" sz="3399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Jednotlivé kroky vývojového diagramu</a:t>
            </a:r>
            <a:endParaRPr lang="en-US" sz="3399" b="1" dirty="0">
              <a:solidFill>
                <a:srgbClr val="32303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39F5003B-7004-4F38-2D8C-FBAB1B8D1F8A}"/>
              </a:ext>
            </a:extLst>
          </p:cNvPr>
          <p:cNvSpPr txBox="1"/>
          <p:nvPr/>
        </p:nvSpPr>
        <p:spPr>
          <a:xfrm>
            <a:off x="9414314" y="4947257"/>
            <a:ext cx="6769655" cy="2159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sk-SK" sz="2600" b="1" dirty="0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Adaptívne lokálne prehľadávanie</a:t>
            </a:r>
            <a:endParaRPr lang="sk-SK" sz="2600" dirty="0">
              <a:solidFill>
                <a:srgbClr val="33313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lnSpc>
                <a:spcPts val="338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6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Použitie</a:t>
            </a:r>
            <a:r>
              <a:rPr lang="sk-SK" sz="2600" dirty="0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operátorov NS1–NS4 v 2 fázach s cieľom hodnotenia úspechu a následného použitia </a:t>
            </a:r>
            <a:r>
              <a:rPr lang="el-GR" sz="2600" dirty="0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 </a:t>
            </a:r>
            <a:r>
              <a:rPr lang="sk-SK" sz="2600" dirty="0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adaptívnych krokov s </a:t>
            </a:r>
            <a:r>
              <a:rPr lang="sk-SK" sz="2600" dirty="0" err="1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ruletovým</a:t>
            </a:r>
            <a:r>
              <a:rPr lang="sk-SK" sz="2600" dirty="0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výberom operátora</a:t>
            </a:r>
            <a:endParaRPr lang="en-US" sz="2600" dirty="0">
              <a:solidFill>
                <a:srgbClr val="33313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56BE800-C05A-E8DB-D8A5-842E94BB6D84}"/>
              </a:ext>
            </a:extLst>
          </p:cNvPr>
          <p:cNvGrpSpPr/>
          <p:nvPr/>
        </p:nvGrpSpPr>
        <p:grpSpPr>
          <a:xfrm>
            <a:off x="8739694" y="4914900"/>
            <a:ext cx="521945" cy="52194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F072AFA-1760-EEDD-533E-A1B19A4C31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0E45178-BCA4-144B-C592-517E4E4A73B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sk-SK" sz="16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5</a:t>
              </a:r>
              <a:endParaRPr lang="en-US" sz="16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23DA984F-53D0-7158-CCB7-36F10B9D3610}"/>
              </a:ext>
            </a:extLst>
          </p:cNvPr>
          <p:cNvSpPr txBox="1"/>
          <p:nvPr/>
        </p:nvSpPr>
        <p:spPr>
          <a:xfrm>
            <a:off x="9414314" y="7148099"/>
            <a:ext cx="6684530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sk-SK" sz="2600" b="1" dirty="0">
                <a:solidFill>
                  <a:srgbClr val="343131"/>
                </a:solidFill>
                <a:latin typeface="Roboto"/>
                <a:ea typeface="Roboto"/>
                <a:cs typeface="Roboto"/>
                <a:sym typeface="Roboto"/>
              </a:rPr>
              <a:t>Podmienka ukončenia algoritmu</a:t>
            </a:r>
          </a:p>
          <a:p>
            <a:pPr marL="457200" indent="-457200" algn="l">
              <a:lnSpc>
                <a:spcPts val="338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Ukončenie algoritmu na základe počtu </a:t>
            </a:r>
            <a:r>
              <a:rPr lang="sk-SK" sz="2600" dirty="0">
                <a:solidFill>
                  <a:srgbClr val="333131"/>
                </a:solidFill>
                <a:latin typeface="Roboto"/>
                <a:ea typeface="Roboto"/>
                <a:cs typeface="Roboto"/>
                <a:sym typeface="Roboto"/>
              </a:rPr>
              <a:t>generácií</a:t>
            </a:r>
            <a:r>
              <a:rPr lang="sk-SK" sz="26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alebo chýbajúceho zlepšenia v dopredu definovanom počte generácií</a:t>
            </a:r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524C3E49-01D0-0EC0-5CD0-A6650BC69F63}"/>
              </a:ext>
            </a:extLst>
          </p:cNvPr>
          <p:cNvGrpSpPr/>
          <p:nvPr/>
        </p:nvGrpSpPr>
        <p:grpSpPr>
          <a:xfrm>
            <a:off x="8739693" y="7120611"/>
            <a:ext cx="521945" cy="521945"/>
            <a:chOff x="0" y="0"/>
            <a:chExt cx="812800" cy="812800"/>
          </a:xfrm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226A20E-0F73-3B91-9862-6D232F746C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D7042B91-412F-AE34-6D3E-211A2B1F8B6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sk-SK" sz="16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6</a:t>
              </a:r>
              <a:endParaRPr lang="en-US" sz="16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  <p:sp>
        <p:nvSpPr>
          <p:cNvPr id="42" name="TextBox 29">
            <a:extLst>
              <a:ext uri="{FF2B5EF4-FFF2-40B4-BE49-F238E27FC236}">
                <a16:creationId xmlns:a16="http://schemas.microsoft.com/office/drawing/2014/main" id="{77A04112-05C9-A96F-C065-23340C09591F}"/>
              </a:ext>
            </a:extLst>
          </p:cNvPr>
          <p:cNvSpPr txBox="1"/>
          <p:nvPr/>
        </p:nvSpPr>
        <p:spPr>
          <a:xfrm>
            <a:off x="9499440" y="3241174"/>
            <a:ext cx="668453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sk-SK" sz="2500" b="1" dirty="0">
                <a:solidFill>
                  <a:srgbClr val="333131"/>
                </a:solidFill>
                <a:latin typeface="Roboto"/>
                <a:ea typeface="Roboto"/>
                <a:cs typeface="Roboto"/>
                <a:sym typeface="Roboto"/>
              </a:rPr>
              <a:t>Evolučné kroky založené na </a:t>
            </a:r>
            <a:r>
              <a:rPr lang="en-US" sz="2500" b="1" dirty="0" err="1">
                <a:solidFill>
                  <a:srgbClr val="333131"/>
                </a:solidFill>
                <a:latin typeface="Roboto"/>
                <a:ea typeface="Roboto"/>
                <a:cs typeface="Roboto"/>
                <a:sym typeface="Roboto"/>
              </a:rPr>
              <a:t>rovnov</a:t>
            </a:r>
            <a:r>
              <a:rPr lang="sk-SK" sz="2500" b="1" dirty="0" err="1">
                <a:solidFill>
                  <a:srgbClr val="333131"/>
                </a:solidFill>
                <a:latin typeface="Roboto"/>
                <a:ea typeface="Roboto"/>
                <a:cs typeface="Roboto"/>
                <a:sym typeface="Roboto"/>
              </a:rPr>
              <a:t>áhe</a:t>
            </a:r>
            <a:r>
              <a:rPr lang="sk-SK" sz="2500" b="1" dirty="0">
                <a:solidFill>
                  <a:srgbClr val="333131"/>
                </a:solidFill>
                <a:latin typeface="Roboto"/>
                <a:ea typeface="Roboto"/>
                <a:cs typeface="Roboto"/>
                <a:sym typeface="Roboto"/>
              </a:rPr>
              <a:t> záhrad</a:t>
            </a:r>
          </a:p>
          <a:p>
            <a:pPr marL="457200" indent="-457200" algn="l">
              <a:lnSpc>
                <a:spcPts val="3380"/>
              </a:lnSpc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rgbClr val="3331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Presun najefektívnejšieho agenta medzi záhradami s najdlhším a najkratším časom</a:t>
            </a:r>
            <a:endParaRPr lang="sk-SK" sz="2600" b="1" dirty="0">
              <a:solidFill>
                <a:srgbClr val="33313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5D89327D-A2A6-4506-36D3-6C742B422C9E}"/>
              </a:ext>
            </a:extLst>
          </p:cNvPr>
          <p:cNvGrpSpPr/>
          <p:nvPr/>
        </p:nvGrpSpPr>
        <p:grpSpPr>
          <a:xfrm>
            <a:off x="8739695" y="3226887"/>
            <a:ext cx="521945" cy="521945"/>
            <a:chOff x="0" y="0"/>
            <a:chExt cx="812800" cy="812800"/>
          </a:xfrm>
        </p:grpSpPr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6656FCB2-B87E-11D9-1811-B483A92FC4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DD76"/>
            </a:solidFill>
            <a:ln w="19050" cap="sq">
              <a:solidFill>
                <a:srgbClr val="323030"/>
              </a:solidFill>
              <a:prstDash val="solid"/>
              <a:miter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5" name="TextBox 32">
              <a:extLst>
                <a:ext uri="{FF2B5EF4-FFF2-40B4-BE49-F238E27FC236}">
                  <a16:creationId xmlns:a16="http://schemas.microsoft.com/office/drawing/2014/main" id="{89FF57BA-591B-C4B4-B544-2DDF97285A6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sk-SK" sz="1600" b="1" dirty="0">
                  <a:solidFill>
                    <a:srgbClr val="32303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4</a:t>
              </a:r>
              <a:endParaRPr lang="en-US" sz="16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77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EBEDD-FEF0-0B62-13B5-1CFD02024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6704296-4315-7B1B-AF97-E178743EEDC5}"/>
              </a:ext>
            </a:extLst>
          </p:cNvPr>
          <p:cNvSpPr/>
          <p:nvPr/>
        </p:nvSpPr>
        <p:spPr>
          <a:xfrm>
            <a:off x="0" y="7382825"/>
            <a:ext cx="18593680" cy="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F0DEB02-EE87-B6D4-D2F0-C8AD0B11609A}"/>
              </a:ext>
            </a:extLst>
          </p:cNvPr>
          <p:cNvGrpSpPr/>
          <p:nvPr/>
        </p:nvGrpSpPr>
        <p:grpSpPr>
          <a:xfrm>
            <a:off x="0" y="7382825"/>
            <a:ext cx="18288000" cy="3113725"/>
            <a:chOff x="0" y="0"/>
            <a:chExt cx="4816593" cy="8200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E85300F-242B-F10B-DEA2-CBCCFC92D9EE}"/>
                </a:ext>
              </a:extLst>
            </p:cNvPr>
            <p:cNvSpPr/>
            <p:nvPr/>
          </p:nvSpPr>
          <p:spPr>
            <a:xfrm>
              <a:off x="0" y="0"/>
              <a:ext cx="4816592" cy="820076"/>
            </a:xfrm>
            <a:custGeom>
              <a:avLst/>
              <a:gdLst/>
              <a:ahLst/>
              <a:cxnLst/>
              <a:rect l="l" t="t" r="r" b="b"/>
              <a:pathLst>
                <a:path w="4816592" h="820076">
                  <a:moveTo>
                    <a:pt x="0" y="0"/>
                  </a:moveTo>
                  <a:lnTo>
                    <a:pt x="4816592" y="0"/>
                  </a:lnTo>
                  <a:lnTo>
                    <a:pt x="4816592" y="820076"/>
                  </a:lnTo>
                  <a:lnTo>
                    <a:pt x="0" y="820076"/>
                  </a:lnTo>
                  <a:close/>
                </a:path>
              </a:pathLst>
            </a:custGeom>
            <a:solidFill>
              <a:srgbClr val="8CCFDB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A3B6496-C3B8-B8E0-21F4-AAFA3B733466}"/>
                </a:ext>
              </a:extLst>
            </p:cNvPr>
            <p:cNvSpPr txBox="1"/>
            <p:nvPr/>
          </p:nvSpPr>
          <p:spPr>
            <a:xfrm>
              <a:off x="0" y="-9525"/>
              <a:ext cx="4816593" cy="82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D0B917E2-3D99-9EEA-A83B-498C9D442073}"/>
              </a:ext>
            </a:extLst>
          </p:cNvPr>
          <p:cNvSpPr txBox="1"/>
          <p:nvPr/>
        </p:nvSpPr>
        <p:spPr>
          <a:xfrm>
            <a:off x="838200" y="2933700"/>
            <a:ext cx="11391900" cy="6391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Náhodná inicializácia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časť jedincov kompletne náhodná pre diverzitu.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Robot-</a:t>
            </a:r>
            <a:r>
              <a:rPr lang="sk-SK" sz="2800" b="1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Drone</a:t>
            </a:r>
            <a:r>
              <a:rPr lang="sk-SK" sz="28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heuristika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Priradíme robotov k záhradám.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Rozdelíme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opeľovacie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úlohy robotom (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greedy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nearest-neighbor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Priradíme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dronov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 k ich postrekovacím úlohám.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Drone</a:t>
            </a:r>
            <a:r>
              <a:rPr lang="sk-SK" sz="2800" b="1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-Robot heuristika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: opačný postup – najskôr priradíme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dronov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potom robotov.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Spojenie heuristických a náhodných jedincov do populácie veľkosti PS (1x 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Drone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-Robot, 1x Robot-</a:t>
            </a:r>
            <a:r>
              <a:rPr lang="sk-SK" sz="2800" dirty="0" err="1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Drone</a:t>
            </a:r>
            <a:r>
              <a:rPr lang="sk-SK" sz="2800" dirty="0">
                <a:solidFill>
                  <a:srgbClr val="323030"/>
                </a:solidFill>
                <a:latin typeface="Roboto"/>
                <a:ea typeface="Roboto"/>
                <a:cs typeface="Roboto"/>
                <a:sym typeface="Roboto"/>
              </a:rPr>
              <a:t>, zvyšok generujeme náhodne).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ECE08D0-02F2-8DA9-EFA4-04DEB901D197}"/>
              </a:ext>
            </a:extLst>
          </p:cNvPr>
          <p:cNvSpPr/>
          <p:nvPr/>
        </p:nvSpPr>
        <p:spPr>
          <a:xfrm rot="-2878660" flipH="1">
            <a:off x="13390116" y="-1714811"/>
            <a:ext cx="2755041" cy="9651419"/>
          </a:xfrm>
          <a:custGeom>
            <a:avLst/>
            <a:gdLst/>
            <a:ahLst/>
            <a:cxnLst/>
            <a:rect l="l" t="t" r="r" b="b"/>
            <a:pathLst>
              <a:path w="2755041" h="9651419">
                <a:moveTo>
                  <a:pt x="2755041" y="0"/>
                </a:moveTo>
                <a:lnTo>
                  <a:pt x="0" y="0"/>
                </a:lnTo>
                <a:lnTo>
                  <a:pt x="0" y="9651419"/>
                </a:lnTo>
                <a:lnTo>
                  <a:pt x="2755041" y="9651419"/>
                </a:lnTo>
                <a:lnTo>
                  <a:pt x="27550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6CE65F2-E225-5346-4F55-62B3DC6CBFCF}"/>
              </a:ext>
            </a:extLst>
          </p:cNvPr>
          <p:cNvSpPr/>
          <p:nvPr/>
        </p:nvSpPr>
        <p:spPr>
          <a:xfrm>
            <a:off x="16197110" y="380487"/>
            <a:ext cx="1831979" cy="1588826"/>
          </a:xfrm>
          <a:custGeom>
            <a:avLst/>
            <a:gdLst/>
            <a:ahLst/>
            <a:cxnLst/>
            <a:rect l="l" t="t" r="r" b="b"/>
            <a:pathLst>
              <a:path w="1831979" h="1588826">
                <a:moveTo>
                  <a:pt x="0" y="0"/>
                </a:moveTo>
                <a:lnTo>
                  <a:pt x="1831980" y="0"/>
                </a:lnTo>
                <a:lnTo>
                  <a:pt x="1831980" y="1588826"/>
                </a:lnTo>
                <a:lnTo>
                  <a:pt x="0" y="158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956DEE6-2D51-B0D7-B53A-63D102DDB862}"/>
              </a:ext>
            </a:extLst>
          </p:cNvPr>
          <p:cNvSpPr/>
          <p:nvPr/>
        </p:nvSpPr>
        <p:spPr>
          <a:xfrm>
            <a:off x="11965417" y="4434523"/>
            <a:ext cx="2777169" cy="2312624"/>
          </a:xfrm>
          <a:custGeom>
            <a:avLst/>
            <a:gdLst/>
            <a:ahLst/>
            <a:cxnLst/>
            <a:rect l="l" t="t" r="r" b="b"/>
            <a:pathLst>
              <a:path w="2777169" h="2312624">
                <a:moveTo>
                  <a:pt x="0" y="0"/>
                </a:moveTo>
                <a:lnTo>
                  <a:pt x="2777169" y="0"/>
                </a:lnTo>
                <a:lnTo>
                  <a:pt x="2777169" y="2312625"/>
                </a:lnTo>
                <a:lnTo>
                  <a:pt x="0" y="231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9FB5B2C-4EA8-DA56-599E-DC46C6723CC1}"/>
              </a:ext>
            </a:extLst>
          </p:cNvPr>
          <p:cNvSpPr txBox="1"/>
          <p:nvPr/>
        </p:nvSpPr>
        <p:spPr>
          <a:xfrm>
            <a:off x="930680" y="1320799"/>
            <a:ext cx="14020800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Inicializácia populácie</a:t>
            </a:r>
          </a:p>
        </p:txBody>
      </p:sp>
    </p:spTree>
    <p:extLst>
      <p:ext uri="{BB962C8B-B14F-4D97-AF65-F5344CB8AC3E}">
        <p14:creationId xmlns:p14="http://schemas.microsoft.com/office/powerpoint/2010/main" val="105422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98B56-4D96-1A80-B076-1DCE0CEE6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CD2D9A7-3601-B426-C8CC-850FA579059E}"/>
              </a:ext>
            </a:extLst>
          </p:cNvPr>
          <p:cNvSpPr/>
          <p:nvPr/>
        </p:nvSpPr>
        <p:spPr>
          <a:xfrm>
            <a:off x="0" y="7382825"/>
            <a:ext cx="18593680" cy="0"/>
          </a:xfrm>
          <a:prstGeom prst="line">
            <a:avLst/>
          </a:prstGeom>
          <a:ln w="57150" cap="flat">
            <a:solidFill>
              <a:srgbClr val="323030">
                <a:alpha val="69804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2634591-942F-D8A6-35AF-58D30A49386D}"/>
              </a:ext>
            </a:extLst>
          </p:cNvPr>
          <p:cNvGrpSpPr/>
          <p:nvPr/>
        </p:nvGrpSpPr>
        <p:grpSpPr>
          <a:xfrm>
            <a:off x="0" y="7382825"/>
            <a:ext cx="18288000" cy="3113725"/>
            <a:chOff x="0" y="0"/>
            <a:chExt cx="4816593" cy="82007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32EE464-2702-A96F-2322-CEB257B6BDBD}"/>
                </a:ext>
              </a:extLst>
            </p:cNvPr>
            <p:cNvSpPr/>
            <p:nvPr/>
          </p:nvSpPr>
          <p:spPr>
            <a:xfrm>
              <a:off x="0" y="0"/>
              <a:ext cx="4816592" cy="820076"/>
            </a:xfrm>
            <a:custGeom>
              <a:avLst/>
              <a:gdLst/>
              <a:ahLst/>
              <a:cxnLst/>
              <a:rect l="l" t="t" r="r" b="b"/>
              <a:pathLst>
                <a:path w="4816592" h="820076">
                  <a:moveTo>
                    <a:pt x="0" y="0"/>
                  </a:moveTo>
                  <a:lnTo>
                    <a:pt x="4816592" y="0"/>
                  </a:lnTo>
                  <a:lnTo>
                    <a:pt x="4816592" y="820076"/>
                  </a:lnTo>
                  <a:lnTo>
                    <a:pt x="0" y="820076"/>
                  </a:lnTo>
                  <a:close/>
                </a:path>
              </a:pathLst>
            </a:custGeom>
            <a:solidFill>
              <a:srgbClr val="8CCFDB"/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6E7A842-6955-2E27-79DD-8D184DE65EB5}"/>
                </a:ext>
              </a:extLst>
            </p:cNvPr>
            <p:cNvSpPr txBox="1"/>
            <p:nvPr/>
          </p:nvSpPr>
          <p:spPr>
            <a:xfrm>
              <a:off x="0" y="-9525"/>
              <a:ext cx="4816593" cy="82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12F851A8-0934-0F65-338D-A999E9A315C4}"/>
                  </a:ext>
                </a:extLst>
              </p:cNvPr>
              <p:cNvSpPr txBox="1"/>
              <p:nvPr/>
            </p:nvSpPr>
            <p:spPr>
              <a:xfrm>
                <a:off x="838200" y="3476407"/>
                <a:ext cx="11391900" cy="60775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400" b="1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Identifikácia agentov</a:t>
                </a: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: v každej záhrade nájdeme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agenta s maximálnym </a:t>
                </a:r>
                <a:r>
                  <a:rPr lang="sk-SK" sz="2400" dirty="0" err="1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vs</a:t>
                </a: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. minimálnym časom (EVO1/EVO3)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agenta s najvyšším </a:t>
                </a:r>
                <a:r>
                  <a:rPr lang="sk-SK" sz="2400" dirty="0" err="1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vs</a:t>
                </a: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. najnižším počtom úloh (EVO2/EVO4).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400" b="1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EVO1/EVO3</a:t>
                </a: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: presunieme 1–2 úlohy z najpomalšieho agenta na najrýchlejšieho – nájdeme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𝑟</m:t>
                        </m:r>
                      </m:e>
                      <m:sub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𝑟</m:t>
                        </m:r>
                      </m:e>
                      <m:sub>
                        <m: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</m:t>
                        </m:r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𝑑</m:t>
                        </m:r>
                      </m:e>
                      <m:sub>
                        <m: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𝑑</m:t>
                        </m:r>
                      </m:e>
                      <m:sub>
                        <m: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a presunieme úlohy na optimálnu pozíciu ak zlepší rýchlosť ošetrenia záhrady.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400" b="1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EVO2/EVO4</a:t>
                </a: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: presunieme 1–2 úlohy z najviac vyťaženého agenta na najmenej vyťaženého– nájdeme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𝑟</m:t>
                        </m:r>
                      </m:e>
                      <m:sub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𝑟</m:t>
                        </m:r>
                      </m:e>
                      <m:sub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𝑑</m:t>
                        </m:r>
                      </m:e>
                      <m:sub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i="1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𝑑</m:t>
                        </m:r>
                      </m:e>
                      <m:sub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 a presunieme úlohy na optimálnu pozíciu ak zlepší rýchlosť ošetrenia záhrady.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Po každom presune prepočítame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  <m:r>
                      <a:rPr lang="sk-SK" sz="2400" b="0" i="1" smtClean="0">
                        <a:solidFill>
                          <a:srgbClr val="323030"/>
                        </a:solidFill>
                        <a:latin typeface="Cambria Math" panose="02040503050406030204" pitchFamily="18" charset="0"/>
                        <a:ea typeface="Roboto"/>
                        <a:cs typeface="Roboto"/>
                        <a:sym typeface="Roboto"/>
                      </a:rPr>
                      <m:t> </m:t>
                    </m:r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a ak sa zníži, akceptujeme zmenu.</a:t>
                </a:r>
              </a:p>
              <a:p>
                <a:pPr marL="457200" indent="-4572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sk-SK" sz="2400" b="1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Extra </a:t>
                </a:r>
                <a:r>
                  <a:rPr lang="el-GR" sz="2400" b="1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μ </a:t>
                </a:r>
                <a:r>
                  <a:rPr lang="sk-SK" sz="2400" b="1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evolučných krokov</a:t>
                </a:r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: aplikujeme na kritickú záhradu s najvyšším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𝐶</m:t>
                        </m:r>
                      </m:e>
                      <m:sub>
                        <m:r>
                          <a:rPr lang="sk-SK" sz="2400" b="0" i="1" smtClean="0">
                            <a:solidFill>
                              <a:srgbClr val="323030"/>
                            </a:solidFill>
                            <a:latin typeface="Cambria Math" panose="02040503050406030204" pitchFamily="18" charset="0"/>
                            <a:ea typeface="Roboto"/>
                            <a:cs typeface="Roboto"/>
                            <a:sym typeface="Roboto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323030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12F851A8-0934-0F65-338D-A999E9A31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76407"/>
                <a:ext cx="11391900" cy="6077561"/>
              </a:xfrm>
              <a:prstGeom prst="rect">
                <a:avLst/>
              </a:prstGeom>
              <a:blipFill>
                <a:blip r:embed="rId2"/>
                <a:stretch>
                  <a:fillRect l="-1552" r="-1285" b="-220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8">
            <a:extLst>
              <a:ext uri="{FF2B5EF4-FFF2-40B4-BE49-F238E27FC236}">
                <a16:creationId xmlns:a16="http://schemas.microsoft.com/office/drawing/2014/main" id="{C157FB9D-E704-54A6-CE49-666A6177556C}"/>
              </a:ext>
            </a:extLst>
          </p:cNvPr>
          <p:cNvSpPr/>
          <p:nvPr/>
        </p:nvSpPr>
        <p:spPr>
          <a:xfrm rot="-2878660" flipH="1">
            <a:off x="13390116" y="-1714811"/>
            <a:ext cx="2755041" cy="9651419"/>
          </a:xfrm>
          <a:custGeom>
            <a:avLst/>
            <a:gdLst/>
            <a:ahLst/>
            <a:cxnLst/>
            <a:rect l="l" t="t" r="r" b="b"/>
            <a:pathLst>
              <a:path w="2755041" h="9651419">
                <a:moveTo>
                  <a:pt x="2755041" y="0"/>
                </a:moveTo>
                <a:lnTo>
                  <a:pt x="0" y="0"/>
                </a:lnTo>
                <a:lnTo>
                  <a:pt x="0" y="9651419"/>
                </a:lnTo>
                <a:lnTo>
                  <a:pt x="2755041" y="9651419"/>
                </a:lnTo>
                <a:lnTo>
                  <a:pt x="275504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8AE20F6-2054-023C-A8F7-A10D3CFD5CCB}"/>
              </a:ext>
            </a:extLst>
          </p:cNvPr>
          <p:cNvSpPr/>
          <p:nvPr/>
        </p:nvSpPr>
        <p:spPr>
          <a:xfrm>
            <a:off x="16197110" y="380487"/>
            <a:ext cx="1831979" cy="1588826"/>
          </a:xfrm>
          <a:custGeom>
            <a:avLst/>
            <a:gdLst/>
            <a:ahLst/>
            <a:cxnLst/>
            <a:rect l="l" t="t" r="r" b="b"/>
            <a:pathLst>
              <a:path w="1831979" h="1588826">
                <a:moveTo>
                  <a:pt x="0" y="0"/>
                </a:moveTo>
                <a:lnTo>
                  <a:pt x="1831980" y="0"/>
                </a:lnTo>
                <a:lnTo>
                  <a:pt x="1831980" y="1588826"/>
                </a:lnTo>
                <a:lnTo>
                  <a:pt x="0" y="1588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69A2583-9F41-129F-E7EA-9A54A59FAD60}"/>
              </a:ext>
            </a:extLst>
          </p:cNvPr>
          <p:cNvSpPr/>
          <p:nvPr/>
        </p:nvSpPr>
        <p:spPr>
          <a:xfrm>
            <a:off x="11965417" y="4434523"/>
            <a:ext cx="2777169" cy="2312624"/>
          </a:xfrm>
          <a:custGeom>
            <a:avLst/>
            <a:gdLst/>
            <a:ahLst/>
            <a:cxnLst/>
            <a:rect l="l" t="t" r="r" b="b"/>
            <a:pathLst>
              <a:path w="2777169" h="2312624">
                <a:moveTo>
                  <a:pt x="0" y="0"/>
                </a:moveTo>
                <a:lnTo>
                  <a:pt x="2777169" y="0"/>
                </a:lnTo>
                <a:lnTo>
                  <a:pt x="2777169" y="2312625"/>
                </a:lnTo>
                <a:lnTo>
                  <a:pt x="0" y="23126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48D2033-D6B3-7849-C9A8-5FF02E24C39B}"/>
              </a:ext>
            </a:extLst>
          </p:cNvPr>
          <p:cNvSpPr txBox="1"/>
          <p:nvPr/>
        </p:nvSpPr>
        <p:spPr>
          <a:xfrm>
            <a:off x="930680" y="1320799"/>
            <a:ext cx="14020800" cy="227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Evolučné kroky založené </a:t>
            </a:r>
          </a:p>
          <a:p>
            <a:pPr algn="l">
              <a:lnSpc>
                <a:spcPts val="8835"/>
              </a:lnSpc>
            </a:pPr>
            <a:r>
              <a:rPr lang="sk-SK" sz="9300" b="1" dirty="0">
                <a:solidFill>
                  <a:srgbClr val="32303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na redistribúcii</a:t>
            </a:r>
          </a:p>
        </p:txBody>
      </p:sp>
    </p:spTree>
    <p:extLst>
      <p:ext uri="{BB962C8B-B14F-4D97-AF65-F5344CB8AC3E}">
        <p14:creationId xmlns:p14="http://schemas.microsoft.com/office/powerpoint/2010/main" val="88108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225CFF630CF4190249FD27906C95D" ma:contentTypeVersion="0" ma:contentTypeDescription="Create a new document." ma:contentTypeScope="" ma:versionID="90f55b2337141c1c3fbbda36f078d7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0E51F7-5024-4C26-8A6C-2547E69A7778}"/>
</file>

<file path=customXml/itemProps2.xml><?xml version="1.0" encoding="utf-8"?>
<ds:datastoreItem xmlns:ds="http://schemas.openxmlformats.org/officeDocument/2006/customXml" ds:itemID="{C916BFF6-CAAB-4D92-95F7-DD4C4EB01129}"/>
</file>

<file path=customXml/itemProps3.xml><?xml version="1.0" encoding="utf-8"?>
<ds:datastoreItem xmlns:ds="http://schemas.openxmlformats.org/officeDocument/2006/customXml" ds:itemID="{55A7CED9-3D41-4402-8BC9-2E4E9ADF47CA}"/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1116</Words>
  <Application>Microsoft Office PowerPoint</Application>
  <PresentationFormat>Vlastná</PresentationFormat>
  <Paragraphs>119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gg sans</vt:lpstr>
      <vt:lpstr>Roboto Condensed Bold</vt:lpstr>
      <vt:lpstr>Calibri</vt:lpstr>
      <vt:lpstr>Roboto Bold</vt:lpstr>
      <vt:lpstr>Roboto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Efektívny evolučný algoritmus s využitím znalostí na rozdelenie úloh opelovacím robotom a postrekovým dronom v prostredí viacerých sadov</dc:title>
  <cp:lastModifiedBy>Karol</cp:lastModifiedBy>
  <cp:revision>24</cp:revision>
  <dcterms:created xsi:type="dcterms:W3CDTF">2006-08-16T00:00:00Z</dcterms:created>
  <dcterms:modified xsi:type="dcterms:W3CDTF">2025-04-23T13:38:05Z</dcterms:modified>
  <dc:identifier>DAGlWLwXLIM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0x01010090B225CFF630CF4190249FD27906C95D</vt:lpwstr>
  </property>
</Properties>
</file>